
<file path=[Content_Types].xml><?xml version="1.0" encoding="utf-8"?>
<Types xmlns="http://schemas.openxmlformats.org/package/2006/content-types">
  <Default Extension="vml" ContentType="application/vnd.openxmlformats-officedocument.vmlDrawing"/>
  <Default Extension="docx" ContentType="application/vnd.openxmlformats-officedocument.wordprocessingml.document"/>
  <Default Extension="png" ContentType="image/png"/>
  <Default Extension="jpeg" ContentType="image/jpeg"/>
  <Default Extension="JPG" ContentType="image/.jpg"/>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4"/>
  </p:notesMasterIdLst>
  <p:sldIdLst>
    <p:sldId id="256" r:id="rId3"/>
    <p:sldId id="257" r:id="rId5"/>
    <p:sldId id="258" r:id="rId6"/>
    <p:sldId id="259" r:id="rId7"/>
    <p:sldId id="302" r:id="rId8"/>
    <p:sldId id="260" r:id="rId9"/>
    <p:sldId id="391" r:id="rId10"/>
    <p:sldId id="392" r:id="rId11"/>
    <p:sldId id="393" r:id="rId12"/>
    <p:sldId id="394" r:id="rId13"/>
    <p:sldId id="395" r:id="rId14"/>
    <p:sldId id="267" r:id="rId15"/>
    <p:sldId id="268" r:id="rId16"/>
    <p:sldId id="269" r:id="rId17"/>
    <p:sldId id="270" r:id="rId18"/>
    <p:sldId id="271" r:id="rId19"/>
    <p:sldId id="272" r:id="rId20"/>
    <p:sldId id="273" r:id="rId21"/>
    <p:sldId id="274" r:id="rId22"/>
    <p:sldId id="275" r:id="rId23"/>
    <p:sldId id="276" r:id="rId24"/>
    <p:sldId id="303" r:id="rId25"/>
    <p:sldId id="277" r:id="rId26"/>
    <p:sldId id="278" r:id="rId27"/>
    <p:sldId id="304" r:id="rId28"/>
    <p:sldId id="279" r:id="rId29"/>
    <p:sldId id="280" r:id="rId30"/>
    <p:sldId id="281" r:id="rId31"/>
    <p:sldId id="282" r:id="rId32"/>
    <p:sldId id="283" r:id="rId33"/>
    <p:sldId id="284" r:id="rId34"/>
    <p:sldId id="285" r:id="rId35"/>
    <p:sldId id="286" r:id="rId36"/>
    <p:sldId id="287" r:id="rId37"/>
    <p:sldId id="305"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Lst>
  <p:sldSz cx="12192000" cy="6858000"/>
  <p:notesSz cx="6858000" cy="12192000"/>
  <p:custDataLst>
    <p:tags r:id="rId56"/>
  </p:custDataLst>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98" d="100"/>
          <a:sy n="98" d="100"/>
        </p:scale>
        <p:origin x="82"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6" Type="http://schemas.openxmlformats.org/officeDocument/2006/relationships/tags" Target="tags/tag18.xml"/><Relationship Id="rId55" Type="http://schemas.openxmlformats.org/officeDocument/2006/relationships/tableStyles" Target="tableStyles.xml"/><Relationship Id="rId54" Type="http://schemas.openxmlformats.org/officeDocument/2006/relationships/viewProps" Target="viewProps.xml"/><Relationship Id="rId53" Type="http://schemas.openxmlformats.org/officeDocument/2006/relationships/presProps" Target="presProps.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4.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6.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4" Type="http://schemas.openxmlformats.org/officeDocument/2006/relationships/image" Target="../media/image6.png"/><Relationship Id="rId3" Type="http://schemas.openxmlformats.org/officeDocument/2006/relationships/slide" Target="../slides/slide3.xml"/><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4" Type="http://schemas.openxmlformats.org/officeDocument/2006/relationships/image" Target="../media/image6.png"/><Relationship Id="rId3" Type="http://schemas.openxmlformats.org/officeDocument/2006/relationships/slide" Target="../slides/slide3.xml"/><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4" Type="http://schemas.openxmlformats.org/officeDocument/2006/relationships/image" Target="../media/image6.png"/><Relationship Id="rId3" Type="http://schemas.openxmlformats.org/officeDocument/2006/relationships/slide" Target="../slides/slide3.xml"/><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4" Type="http://schemas.openxmlformats.org/officeDocument/2006/relationships/image" Target="../media/image6.png"/><Relationship Id="rId3" Type="http://schemas.openxmlformats.org/officeDocument/2006/relationships/slide" Target="../slides/slide3.xml"/><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image" Target="../media/image6.png"/><Relationship Id="rId3" Type="http://schemas.openxmlformats.org/officeDocument/2006/relationships/slide" Target="../slides/slide3.xml"/><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4" Type="http://schemas.openxmlformats.org/officeDocument/2006/relationships/image" Target="../media/image6.png"/><Relationship Id="rId3" Type="http://schemas.openxmlformats.org/officeDocument/2006/relationships/slide" Target="../slides/slide3.xml"/><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内容#df=0d1616dab">
    <p:spTree>
      <p:nvGrpSpPr>
        <p:cNvPr id="1" name=""/>
        <p:cNvGrpSpPr/>
        <p:nvPr/>
      </p:nvGrpSpPr>
      <p:grpSpPr>
        <a:xfrm>
          <a:off x="0" y="0"/>
          <a:ext cx="0" cy="0"/>
          <a:chOff x="0" y="0"/>
          <a:chExt cx="0" cy="0"/>
        </a:xfrm>
      </p:grpSpPr>
      <p:pic>
        <p:nvPicPr>
          <p:cNvPr id="2" name="MasterShapeName" descr="preencoded.png"/>
          <p:cNvPicPr>
            <a:picLocks noChangeAspect="1"/>
          </p:cNvPicPr>
          <p:nvPr/>
        </p:nvPicPr>
        <p:blipFill>
          <a:blip r:embed="rId2"/>
          <a:stretch>
            <a:fillRect/>
          </a:stretch>
        </p:blipFill>
        <p:spPr>
          <a:xfrm>
            <a:off x="0" y="0"/>
            <a:ext cx="12188952" cy="6858000"/>
          </a:xfrm>
          <a:prstGeom prst="rect">
            <a:avLst/>
          </a:prstGeom>
        </p:spPr>
      </p:pic>
      <p:pic>
        <p:nvPicPr>
          <p:cNvPr id="3" name="MasterShapeName?linknodeid=back_to_first_catalog" descr="preencoded.png">
            <a:hlinkClick r:id="rId3" action="ppaction://hlinksldjump"/>
          </p:cNvPr>
          <p:cNvPicPr>
            <a:picLocks noChangeAspect="1"/>
          </p:cNvPicPr>
          <p:nvPr/>
        </p:nvPicPr>
        <p:blipFill>
          <a:blip r:embed="rId4"/>
          <a:stretch>
            <a:fillRect/>
          </a:stretch>
        </p:blipFill>
        <p:spPr>
          <a:xfrm>
            <a:off x="10506456" y="6437376"/>
            <a:ext cx="1691640" cy="429768"/>
          </a:xfrm>
          <a:prstGeom prst="rect">
            <a:avLst/>
          </a:prstGeom>
        </p:spPr>
      </p:pic>
      <p:sp>
        <p:nvSpPr>
          <p:cNvPr id="4" name="MasterShapeName"/>
          <p:cNvSpPr/>
          <p:nvPr/>
        </p:nvSpPr>
        <p:spPr>
          <a:xfrm>
            <a:off x="1545336" y="128016"/>
            <a:ext cx="9500616" cy="539496"/>
          </a:xfrm>
          <a:prstGeom prst="rect">
            <a:avLst/>
          </a:prstGeom>
          <a:noFill/>
        </p:spPr>
        <p:txBody>
          <a:bodyPr wrap="square" lIns="0" tIns="0" rIns="0" bIns="0" rtlCol="0" anchor="ctr"/>
          <a:lstStyle/>
          <a:p>
            <a:pPr algn="l"/>
            <a:r>
              <a:rPr lang="en-US" sz="2800" b="1" i="0" dirty="0">
                <a:solidFill>
                  <a:srgbClr val="01448D"/>
                </a:solidFill>
                <a:latin typeface="Times New Roman" panose="02020603050405020304" pitchFamily="34" charset="0"/>
                <a:ea typeface="微软雅黑" panose="020B0503020204020204" pitchFamily="34" charset="-122"/>
                <a:cs typeface="Times New Roman" panose="02020603050405020304" pitchFamily="34" charset="-120"/>
              </a:rPr>
              <a:t>基础课52 成对数据的统计分析</a:t>
            </a:r>
            <a:endParaRPr lang="en-US" sz="2800" dirty="0"/>
          </a:p>
        </p:txBody>
      </p:sp>
      <p:sp>
        <p:nvSpPr>
          <p:cNvPr id="5" name="MasterShapeName"/>
          <p:cNvSpPr/>
          <p:nvPr/>
        </p:nvSpPr>
        <p:spPr>
          <a:xfrm>
            <a:off x="11393424" y="237744"/>
            <a:ext cx="566928" cy="457200"/>
          </a:xfrm>
          <a:prstGeom prst="rect">
            <a:avLst/>
          </a:prstGeom>
          <a:noFill/>
        </p:spPr>
        <p:txBody>
          <a:bodyPr wrap="square" lIns="0" tIns="0" rIns="0" bIns="0" rtlCol="0" anchor="ctr"/>
          <a:lstStyle/>
          <a:p>
            <a:pPr algn="ctr"/>
            <a:fld id="{9C60A90F-F332-486B-9221-1BC1E50D8045}" type="slidenum">
              <a:rPr lang="en-US" sz="1500" b="1" i="0" smtClean="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fld>
            <a:endParaRPr lang="en-US" sz="1500"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内容#df=0d1616dab">
    <p:spTree>
      <p:nvGrpSpPr>
        <p:cNvPr id="1" name=""/>
        <p:cNvGrpSpPr/>
        <p:nvPr/>
      </p:nvGrpSpPr>
      <p:grpSpPr>
        <a:xfrm>
          <a:off x="0" y="0"/>
          <a:ext cx="0" cy="0"/>
          <a:chOff x="0" y="0"/>
          <a:chExt cx="0" cy="0"/>
        </a:xfrm>
      </p:grpSpPr>
      <p:pic>
        <p:nvPicPr>
          <p:cNvPr id="2" name="MasterShapeName" descr="preencoded.png"/>
          <p:cNvPicPr>
            <a:picLocks noChangeAspect="1"/>
          </p:cNvPicPr>
          <p:nvPr/>
        </p:nvPicPr>
        <p:blipFill>
          <a:blip r:embed="rId2"/>
          <a:stretch>
            <a:fillRect/>
          </a:stretch>
        </p:blipFill>
        <p:spPr>
          <a:xfrm>
            <a:off x="0" y="0"/>
            <a:ext cx="12188952" cy="6858000"/>
          </a:xfrm>
          <a:prstGeom prst="rect">
            <a:avLst/>
          </a:prstGeom>
        </p:spPr>
      </p:pic>
      <p:pic>
        <p:nvPicPr>
          <p:cNvPr id="3" name="MasterShapeName?linknodeid=back_to_first_catalog" descr="preencoded.png">
            <a:hlinkClick r:id="rId3" action="ppaction://hlinksldjump"/>
          </p:cNvPr>
          <p:cNvPicPr>
            <a:picLocks noChangeAspect="1"/>
          </p:cNvPicPr>
          <p:nvPr/>
        </p:nvPicPr>
        <p:blipFill>
          <a:blip r:embed="rId4"/>
          <a:stretch>
            <a:fillRect/>
          </a:stretch>
        </p:blipFill>
        <p:spPr>
          <a:xfrm>
            <a:off x="10506456" y="6437376"/>
            <a:ext cx="1691640" cy="429768"/>
          </a:xfrm>
          <a:prstGeom prst="rect">
            <a:avLst/>
          </a:prstGeom>
        </p:spPr>
      </p:pic>
      <p:sp>
        <p:nvSpPr>
          <p:cNvPr id="4" name="MasterShapeName"/>
          <p:cNvSpPr/>
          <p:nvPr/>
        </p:nvSpPr>
        <p:spPr>
          <a:xfrm>
            <a:off x="1545336" y="128016"/>
            <a:ext cx="9500616" cy="539496"/>
          </a:xfrm>
          <a:prstGeom prst="rect">
            <a:avLst/>
          </a:prstGeom>
          <a:noFill/>
        </p:spPr>
        <p:txBody>
          <a:bodyPr wrap="square" lIns="0" tIns="0" rIns="0" bIns="0" rtlCol="0" anchor="ctr"/>
          <a:lstStyle/>
          <a:p>
            <a:pPr algn="l"/>
            <a:r>
              <a:rPr lang="en-US" sz="2800" b="1" i="0" dirty="0">
                <a:solidFill>
                  <a:srgbClr val="01448D"/>
                </a:solidFill>
                <a:latin typeface="Times New Roman" panose="02020603050405020304" pitchFamily="34" charset="0"/>
                <a:ea typeface="微软雅黑" panose="020B0503020204020204" pitchFamily="34" charset="-122"/>
                <a:cs typeface="Times New Roman" panose="02020603050405020304" pitchFamily="34" charset="-120"/>
              </a:rPr>
              <a:t>基础课52 成对数据的统计分析</a:t>
            </a:r>
            <a:endParaRPr lang="en-US" sz="2800" dirty="0"/>
          </a:p>
        </p:txBody>
      </p:sp>
      <p:sp>
        <p:nvSpPr>
          <p:cNvPr id="5" name="MasterShapeName"/>
          <p:cNvSpPr/>
          <p:nvPr/>
        </p:nvSpPr>
        <p:spPr>
          <a:xfrm>
            <a:off x="11393424" y="237744"/>
            <a:ext cx="566928" cy="457200"/>
          </a:xfrm>
          <a:prstGeom prst="rect">
            <a:avLst/>
          </a:prstGeom>
          <a:noFill/>
        </p:spPr>
        <p:txBody>
          <a:bodyPr wrap="square" lIns="0" tIns="0" rIns="0" bIns="0" rtlCol="0" anchor="ctr"/>
          <a:lstStyle/>
          <a:p>
            <a:pPr algn="ctr"/>
            <a:fld id="{61D96714-CFC6-4248-975C-FB02C81A1580}" type="slidenum">
              <a:rPr lang="en-US" sz="1500" b="1" i="0" smtClean="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fld>
            <a:endParaRPr lang="en-US" sz="1500"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内容#df=0d1616dab">
    <p:spTree>
      <p:nvGrpSpPr>
        <p:cNvPr id="1" name=""/>
        <p:cNvGrpSpPr/>
        <p:nvPr/>
      </p:nvGrpSpPr>
      <p:grpSpPr>
        <a:xfrm>
          <a:off x="0" y="0"/>
          <a:ext cx="0" cy="0"/>
          <a:chOff x="0" y="0"/>
          <a:chExt cx="0" cy="0"/>
        </a:xfrm>
      </p:grpSpPr>
      <p:pic>
        <p:nvPicPr>
          <p:cNvPr id="2" name="MasterShapeName" descr="preencoded.png"/>
          <p:cNvPicPr>
            <a:picLocks noChangeAspect="1"/>
          </p:cNvPicPr>
          <p:nvPr/>
        </p:nvPicPr>
        <p:blipFill>
          <a:blip r:embed="rId2"/>
          <a:stretch>
            <a:fillRect/>
          </a:stretch>
        </p:blipFill>
        <p:spPr>
          <a:xfrm>
            <a:off x="0" y="0"/>
            <a:ext cx="12188952" cy="6858000"/>
          </a:xfrm>
          <a:prstGeom prst="rect">
            <a:avLst/>
          </a:prstGeom>
        </p:spPr>
      </p:pic>
      <p:pic>
        <p:nvPicPr>
          <p:cNvPr id="3" name="MasterShapeName?linknodeid=back_to_first_catalog" descr="preencoded.png">
            <a:hlinkClick r:id="rId3" action="ppaction://hlinksldjump"/>
          </p:cNvPr>
          <p:cNvPicPr>
            <a:picLocks noChangeAspect="1"/>
          </p:cNvPicPr>
          <p:nvPr/>
        </p:nvPicPr>
        <p:blipFill>
          <a:blip r:embed="rId4"/>
          <a:stretch>
            <a:fillRect/>
          </a:stretch>
        </p:blipFill>
        <p:spPr>
          <a:xfrm>
            <a:off x="10506456" y="6437376"/>
            <a:ext cx="1691640" cy="429768"/>
          </a:xfrm>
          <a:prstGeom prst="rect">
            <a:avLst/>
          </a:prstGeom>
        </p:spPr>
      </p:pic>
      <p:sp>
        <p:nvSpPr>
          <p:cNvPr id="4" name="MasterShapeName"/>
          <p:cNvSpPr/>
          <p:nvPr/>
        </p:nvSpPr>
        <p:spPr>
          <a:xfrm>
            <a:off x="1545336" y="128016"/>
            <a:ext cx="9500616" cy="539496"/>
          </a:xfrm>
          <a:prstGeom prst="rect">
            <a:avLst/>
          </a:prstGeom>
          <a:noFill/>
        </p:spPr>
        <p:txBody>
          <a:bodyPr wrap="square" lIns="0" tIns="0" rIns="0" bIns="0" rtlCol="0" anchor="ctr"/>
          <a:lstStyle/>
          <a:p>
            <a:pPr algn="l"/>
            <a:r>
              <a:rPr lang="en-US" sz="2800" b="1" i="0" dirty="0">
                <a:solidFill>
                  <a:srgbClr val="01448D"/>
                </a:solidFill>
                <a:latin typeface="Times New Roman" panose="02020603050405020304" pitchFamily="34" charset="0"/>
                <a:ea typeface="微软雅黑" panose="020B0503020204020204" pitchFamily="34" charset="-122"/>
                <a:cs typeface="Times New Roman" panose="02020603050405020304" pitchFamily="34" charset="-120"/>
              </a:rPr>
              <a:t>基础课52 成对数据的统计分析</a:t>
            </a:r>
            <a:endParaRPr lang="en-US" sz="2800" dirty="0"/>
          </a:p>
        </p:txBody>
      </p:sp>
      <p:sp>
        <p:nvSpPr>
          <p:cNvPr id="5" name="MasterShapeName"/>
          <p:cNvSpPr/>
          <p:nvPr/>
        </p:nvSpPr>
        <p:spPr>
          <a:xfrm>
            <a:off x="11393424" y="237744"/>
            <a:ext cx="566928" cy="457200"/>
          </a:xfrm>
          <a:prstGeom prst="rect">
            <a:avLst/>
          </a:prstGeom>
          <a:noFill/>
        </p:spPr>
        <p:txBody>
          <a:bodyPr wrap="square" lIns="0" tIns="0" rIns="0" bIns="0" rtlCol="0" anchor="ctr"/>
          <a:lstStyle/>
          <a:p>
            <a:pPr algn="ctr"/>
            <a:fld id="{38DCCFBF-03D1-4EA5-A4A4-273869BA28C4}" type="slidenum">
              <a:rPr lang="en-US" sz="1500" b="1" i="0" smtClean="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fld>
            <a:endParaRPr lang="en-US" sz="1500"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内容#df=0d1616dab">
    <p:spTree>
      <p:nvGrpSpPr>
        <p:cNvPr id="1" name=""/>
        <p:cNvGrpSpPr/>
        <p:nvPr/>
      </p:nvGrpSpPr>
      <p:grpSpPr>
        <a:xfrm>
          <a:off x="0" y="0"/>
          <a:ext cx="0" cy="0"/>
          <a:chOff x="0" y="0"/>
          <a:chExt cx="0" cy="0"/>
        </a:xfrm>
      </p:grpSpPr>
      <p:pic>
        <p:nvPicPr>
          <p:cNvPr id="2" name="MasterShapeName" descr="preencoded.png"/>
          <p:cNvPicPr>
            <a:picLocks noChangeAspect="1"/>
          </p:cNvPicPr>
          <p:nvPr/>
        </p:nvPicPr>
        <p:blipFill>
          <a:blip r:embed="rId2"/>
          <a:stretch>
            <a:fillRect/>
          </a:stretch>
        </p:blipFill>
        <p:spPr>
          <a:xfrm>
            <a:off x="0" y="0"/>
            <a:ext cx="12188952" cy="6858000"/>
          </a:xfrm>
          <a:prstGeom prst="rect">
            <a:avLst/>
          </a:prstGeom>
        </p:spPr>
      </p:pic>
      <p:pic>
        <p:nvPicPr>
          <p:cNvPr id="3" name="MasterShapeName?linknodeid=back_to_first_catalog" descr="preencoded.png">
            <a:hlinkClick r:id="rId3" action="ppaction://hlinksldjump"/>
          </p:cNvPr>
          <p:cNvPicPr>
            <a:picLocks noChangeAspect="1"/>
          </p:cNvPicPr>
          <p:nvPr/>
        </p:nvPicPr>
        <p:blipFill>
          <a:blip r:embed="rId4"/>
          <a:stretch>
            <a:fillRect/>
          </a:stretch>
        </p:blipFill>
        <p:spPr>
          <a:xfrm>
            <a:off x="10506456" y="6437376"/>
            <a:ext cx="1691640" cy="429768"/>
          </a:xfrm>
          <a:prstGeom prst="rect">
            <a:avLst/>
          </a:prstGeom>
        </p:spPr>
      </p:pic>
      <p:sp>
        <p:nvSpPr>
          <p:cNvPr id="4" name="MasterShapeName"/>
          <p:cNvSpPr/>
          <p:nvPr/>
        </p:nvSpPr>
        <p:spPr>
          <a:xfrm>
            <a:off x="1545336" y="128016"/>
            <a:ext cx="9500616" cy="539496"/>
          </a:xfrm>
          <a:prstGeom prst="rect">
            <a:avLst/>
          </a:prstGeom>
          <a:noFill/>
        </p:spPr>
        <p:txBody>
          <a:bodyPr wrap="square" lIns="0" tIns="0" rIns="0" bIns="0" rtlCol="0" anchor="ctr"/>
          <a:lstStyle/>
          <a:p>
            <a:pPr algn="l"/>
            <a:r>
              <a:rPr lang="en-US" sz="2800" b="1" i="0" dirty="0">
                <a:solidFill>
                  <a:srgbClr val="01448D"/>
                </a:solidFill>
                <a:latin typeface="Times New Roman" panose="02020603050405020304" pitchFamily="34" charset="0"/>
                <a:ea typeface="微软雅黑" panose="020B0503020204020204" pitchFamily="34" charset="-122"/>
                <a:cs typeface="Times New Roman" panose="02020603050405020304" pitchFamily="34" charset="-120"/>
              </a:rPr>
              <a:t>基础课52 成对数据的统计分析</a:t>
            </a:r>
            <a:endParaRPr lang="en-US" sz="2800" dirty="0"/>
          </a:p>
        </p:txBody>
      </p:sp>
      <p:sp>
        <p:nvSpPr>
          <p:cNvPr id="5" name="MasterShapeName"/>
          <p:cNvSpPr/>
          <p:nvPr/>
        </p:nvSpPr>
        <p:spPr>
          <a:xfrm>
            <a:off x="11393424" y="237744"/>
            <a:ext cx="566928" cy="457200"/>
          </a:xfrm>
          <a:prstGeom prst="rect">
            <a:avLst/>
          </a:prstGeom>
          <a:noFill/>
        </p:spPr>
        <p:txBody>
          <a:bodyPr wrap="square" lIns="0" tIns="0" rIns="0" bIns="0" rtlCol="0" anchor="ctr"/>
          <a:lstStyle/>
          <a:p>
            <a:pPr algn="ctr"/>
            <a:fld id="{52384C8C-EE9F-40F9-B3BD-3A18F75DDCEE}" type="slidenum">
              <a:rPr lang="en-US" sz="1500" b="1" i="0" smtClean="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fld>
            <a:endParaRPr lang="en-US" sz="15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hexin?subject=math#pid=657fab7460819df2225b41b1#tid=65825cdc41cd2100092eea07#sourcefrom=">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Cover1">
    <p:spTree>
      <p:nvGrpSpPr>
        <p:cNvPr id="1" name=""/>
        <p:cNvGrpSpPr/>
        <p:nvPr/>
      </p:nvGrpSpPr>
      <p:grpSpPr>
        <a:xfrm>
          <a:off x="0" y="0"/>
          <a:ext cx="0" cy="0"/>
          <a:chOff x="0" y="0"/>
          <a:chExt cx="0" cy="0"/>
        </a:xfrm>
      </p:grpSpPr>
      <p:pic>
        <p:nvPicPr>
          <p:cNvPr id="2" name="MasterShapeName" descr="preencoded.png"/>
          <p:cNvPicPr>
            <a:picLocks noChangeAspect="1"/>
          </p:cNvPicPr>
          <p:nvPr/>
        </p:nvPicPr>
        <p:blipFill>
          <a:blip r:embed="rId2"/>
          <a:stretch>
            <a:fillRect/>
          </a:stretch>
        </p:blipFill>
        <p:spPr>
          <a:xfrm>
            <a:off x="0" y="0"/>
            <a:ext cx="12188952" cy="685800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Cover">
    <p:spTree>
      <p:nvGrpSpPr>
        <p:cNvPr id="1" name=""/>
        <p:cNvGrpSpPr/>
        <p:nvPr/>
      </p:nvGrpSpPr>
      <p:grpSpPr>
        <a:xfrm>
          <a:off x="0" y="0"/>
          <a:ext cx="0" cy="0"/>
          <a:chOff x="0" y="0"/>
          <a:chExt cx="0" cy="0"/>
        </a:xfrm>
      </p:grpSpPr>
      <p:pic>
        <p:nvPicPr>
          <p:cNvPr id="2" name="MasterShapeName" descr="preencoded.png"/>
          <p:cNvPicPr>
            <a:picLocks noChangeAspect="1"/>
          </p:cNvPicPr>
          <p:nvPr/>
        </p:nvPicPr>
        <p:blipFill>
          <a:blip r:embed="rId2"/>
          <a:stretch>
            <a:fillRect/>
          </a:stretch>
        </p:blipFill>
        <p:spPr>
          <a:xfrm>
            <a:off x="0" y="0"/>
            <a:ext cx="12188952" cy="6858000"/>
          </a:xfrm>
          <a:prstGeom prst="rect">
            <a:avLst/>
          </a:prstGeom>
        </p:spPr>
      </p:pic>
      <p:sp>
        <p:nvSpPr>
          <p:cNvPr id="3" name="MasterShapeName"/>
          <p:cNvSpPr/>
          <p:nvPr/>
        </p:nvSpPr>
        <p:spPr>
          <a:xfrm>
            <a:off x="5577840" y="5907024"/>
            <a:ext cx="1801368" cy="859536"/>
          </a:xfrm>
          <a:prstGeom prst="rect">
            <a:avLst/>
          </a:prstGeom>
          <a:noFill/>
        </p:spPr>
        <p:txBody>
          <a:bodyPr wrap="square" lIns="0" tIns="0" rIns="0" bIns="0" rtlCol="0" anchor="ctr"/>
          <a:lstStyle/>
          <a:p>
            <a:pPr algn="ctr"/>
            <a:r>
              <a:rPr lang="en-US" sz="5200" b="1" i="0" dirty="0">
                <a:solidFill>
                  <a:srgbClr val="42ADE2"/>
                </a:solidFill>
                <a:latin typeface="Times New Roman" panose="02020603050405020304" pitchFamily="34" charset="0"/>
                <a:ea typeface="微软雅黑" panose="020B0503020204020204" pitchFamily="34" charset="-122"/>
                <a:cs typeface="Times New Roman" panose="02020603050405020304" pitchFamily="34" charset="-120"/>
              </a:rPr>
              <a:t>数 学</a:t>
            </a:r>
            <a:endParaRPr lang="en-US" sz="5200"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标题">
    <p:spTree>
      <p:nvGrpSpPr>
        <p:cNvPr id="1" name=""/>
        <p:cNvGrpSpPr/>
        <p:nvPr/>
      </p:nvGrpSpPr>
      <p:grpSpPr>
        <a:xfrm>
          <a:off x="0" y="0"/>
          <a:ext cx="0" cy="0"/>
          <a:chOff x="0" y="0"/>
          <a:chExt cx="0" cy="0"/>
        </a:xfrm>
      </p:grpSpPr>
      <p:pic>
        <p:nvPicPr>
          <p:cNvPr id="2" name="MasterShapeName" descr="preencoded.png"/>
          <p:cNvPicPr>
            <a:picLocks noChangeAspect="1"/>
          </p:cNvPicPr>
          <p:nvPr/>
        </p:nvPicPr>
        <p:blipFill>
          <a:blip r:embed="rId2"/>
          <a:stretch>
            <a:fillRect/>
          </a:stretch>
        </p:blipFill>
        <p:spPr>
          <a:xfrm>
            <a:off x="0" y="0"/>
            <a:ext cx="12188952" cy="685800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目录">
    <p:spTree>
      <p:nvGrpSpPr>
        <p:cNvPr id="1" name=""/>
        <p:cNvGrpSpPr/>
        <p:nvPr/>
      </p:nvGrpSpPr>
      <p:grpSpPr>
        <a:xfrm>
          <a:off x="0" y="0"/>
          <a:ext cx="0" cy="0"/>
          <a:chOff x="0" y="0"/>
          <a:chExt cx="0" cy="0"/>
        </a:xfrm>
      </p:grpSpPr>
      <p:pic>
        <p:nvPicPr>
          <p:cNvPr id="2" name="MasterShapeName" descr="preencoded.png"/>
          <p:cNvPicPr>
            <a:picLocks noChangeAspect="1"/>
          </p:cNvPicPr>
          <p:nvPr/>
        </p:nvPicPr>
        <p:blipFill>
          <a:blip r:embed="rId2"/>
          <a:stretch>
            <a:fillRect/>
          </a:stretch>
        </p:blipFill>
        <p:spPr>
          <a:xfrm>
            <a:off x="0" y="0"/>
            <a:ext cx="12188952" cy="685800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内容">
    <p:spTree>
      <p:nvGrpSpPr>
        <p:cNvPr id="1" name=""/>
        <p:cNvGrpSpPr/>
        <p:nvPr/>
      </p:nvGrpSpPr>
      <p:grpSpPr>
        <a:xfrm>
          <a:off x="0" y="0"/>
          <a:ext cx="0" cy="0"/>
          <a:chOff x="0" y="0"/>
          <a:chExt cx="0" cy="0"/>
        </a:xfrm>
      </p:grpSpPr>
      <p:pic>
        <p:nvPicPr>
          <p:cNvPr id="2" name="MasterShapeName" descr="preencoded.png"/>
          <p:cNvPicPr>
            <a:picLocks noChangeAspect="1"/>
          </p:cNvPicPr>
          <p:nvPr/>
        </p:nvPicPr>
        <p:blipFill>
          <a:blip r:embed="rId2"/>
          <a:stretch>
            <a:fillRect/>
          </a:stretch>
        </p:blipFill>
        <p:spPr>
          <a:xfrm>
            <a:off x="0" y="0"/>
            <a:ext cx="12188952" cy="6858000"/>
          </a:xfrm>
          <a:prstGeom prst="rect">
            <a:avLst/>
          </a:prstGeom>
        </p:spPr>
      </p:pic>
      <p:pic>
        <p:nvPicPr>
          <p:cNvPr id="3" name="MasterShapeName?linknodeid=back_to_first_catalog" descr="preencoded.png">
            <a:hlinkClick r:id="rId3" action="ppaction://hlinksldjump"/>
          </p:cNvPr>
          <p:cNvPicPr>
            <a:picLocks noChangeAspect="1"/>
          </p:cNvPicPr>
          <p:nvPr/>
        </p:nvPicPr>
        <p:blipFill>
          <a:blip r:embed="rId4"/>
          <a:stretch>
            <a:fillRect/>
          </a:stretch>
        </p:blipFill>
        <p:spPr>
          <a:xfrm>
            <a:off x="10506456" y="6437376"/>
            <a:ext cx="1691640" cy="429768"/>
          </a:xfrm>
          <a:prstGeom prst="rect">
            <a:avLst/>
          </a:prstGeom>
        </p:spPr>
      </p:pic>
      <p:sp>
        <p:nvSpPr>
          <p:cNvPr id="4" name="MasterShapeName"/>
          <p:cNvSpPr/>
          <p:nvPr/>
        </p:nvSpPr>
        <p:spPr>
          <a:xfrm>
            <a:off x="1545336" y="128016"/>
            <a:ext cx="9500616" cy="539496"/>
          </a:xfrm>
          <a:prstGeom prst="rect">
            <a:avLst/>
          </a:prstGeom>
          <a:noFill/>
        </p:spPr>
        <p:txBody>
          <a:bodyPr/>
          <a:lstStyle/>
          <a:p>
            <a:endParaRPr lang="zh-CN" altLang="en-US"/>
          </a:p>
        </p:txBody>
      </p:sp>
      <p:sp>
        <p:nvSpPr>
          <p:cNvPr id="5" name="MasterShapeName"/>
          <p:cNvSpPr/>
          <p:nvPr/>
        </p:nvSpPr>
        <p:spPr>
          <a:xfrm>
            <a:off x="11393424" y="237744"/>
            <a:ext cx="566928" cy="457200"/>
          </a:xfrm>
          <a:prstGeom prst="rect">
            <a:avLst/>
          </a:prstGeom>
          <a:noFill/>
        </p:spPr>
        <p:txBody>
          <a:bodyPr wrap="square" lIns="0" tIns="0" rIns="0" bIns="0" rtlCol="0" anchor="ctr"/>
          <a:lstStyle/>
          <a:p>
            <a:pPr algn="ctr"/>
            <a:fld id="{CC11B69D-3261-4571-8C1F-B5E4CDABA4E0}" type="slidenum">
              <a:rPr lang="en-US" sz="1500" b="1" i="0" smtClean="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fld>
            <a:endParaRPr lang="en-US" sz="1500"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BackCover">
    <p:spTree>
      <p:nvGrpSpPr>
        <p:cNvPr id="1" name=""/>
        <p:cNvGrpSpPr/>
        <p:nvPr/>
      </p:nvGrpSpPr>
      <p:grpSpPr>
        <a:xfrm>
          <a:off x="0" y="0"/>
          <a:ext cx="0" cy="0"/>
          <a:chOff x="0" y="0"/>
          <a:chExt cx="0" cy="0"/>
        </a:xfrm>
      </p:grpSpPr>
      <p:pic>
        <p:nvPicPr>
          <p:cNvPr id="2" name="MasterShapeName" descr="preencoded.png"/>
          <p:cNvPicPr>
            <a:picLocks noChangeAspect="1"/>
          </p:cNvPicPr>
          <p:nvPr/>
        </p:nvPicPr>
        <p:blipFill>
          <a:blip r:embed="rId2"/>
          <a:stretch>
            <a:fillRect/>
          </a:stretch>
        </p:blipFill>
        <p:spPr>
          <a:xfrm>
            <a:off x="0" y="0"/>
            <a:ext cx="12188952" cy="685800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内容#df=0d1616dab">
    <p:spTree>
      <p:nvGrpSpPr>
        <p:cNvPr id="1" name=""/>
        <p:cNvGrpSpPr/>
        <p:nvPr/>
      </p:nvGrpSpPr>
      <p:grpSpPr>
        <a:xfrm>
          <a:off x="0" y="0"/>
          <a:ext cx="0" cy="0"/>
          <a:chOff x="0" y="0"/>
          <a:chExt cx="0" cy="0"/>
        </a:xfrm>
      </p:grpSpPr>
      <p:pic>
        <p:nvPicPr>
          <p:cNvPr id="2" name="MasterShapeName" descr="preencoded.png"/>
          <p:cNvPicPr>
            <a:picLocks noChangeAspect="1"/>
          </p:cNvPicPr>
          <p:nvPr/>
        </p:nvPicPr>
        <p:blipFill>
          <a:blip r:embed="rId2"/>
          <a:stretch>
            <a:fillRect/>
          </a:stretch>
        </p:blipFill>
        <p:spPr>
          <a:xfrm>
            <a:off x="0" y="0"/>
            <a:ext cx="12188952" cy="6858000"/>
          </a:xfrm>
          <a:prstGeom prst="rect">
            <a:avLst/>
          </a:prstGeom>
        </p:spPr>
      </p:pic>
      <p:pic>
        <p:nvPicPr>
          <p:cNvPr id="3" name="MasterShapeName?linknodeid=back_to_first_catalog" descr="preencoded.png">
            <a:hlinkClick r:id="rId3" action="ppaction://hlinksldjump"/>
          </p:cNvPr>
          <p:cNvPicPr>
            <a:picLocks noChangeAspect="1"/>
          </p:cNvPicPr>
          <p:nvPr/>
        </p:nvPicPr>
        <p:blipFill>
          <a:blip r:embed="rId4"/>
          <a:stretch>
            <a:fillRect/>
          </a:stretch>
        </p:blipFill>
        <p:spPr>
          <a:xfrm>
            <a:off x="10506456" y="6437376"/>
            <a:ext cx="1691640" cy="429768"/>
          </a:xfrm>
          <a:prstGeom prst="rect">
            <a:avLst/>
          </a:prstGeom>
        </p:spPr>
      </p:pic>
      <p:sp>
        <p:nvSpPr>
          <p:cNvPr id="4" name="MasterShapeName"/>
          <p:cNvSpPr/>
          <p:nvPr/>
        </p:nvSpPr>
        <p:spPr>
          <a:xfrm>
            <a:off x="1545336" y="128016"/>
            <a:ext cx="9500616" cy="539496"/>
          </a:xfrm>
          <a:prstGeom prst="rect">
            <a:avLst/>
          </a:prstGeom>
          <a:noFill/>
        </p:spPr>
        <p:txBody>
          <a:bodyPr wrap="square" lIns="0" tIns="0" rIns="0" bIns="0" rtlCol="0" anchor="ctr"/>
          <a:lstStyle/>
          <a:p>
            <a:pPr algn="l"/>
            <a:r>
              <a:rPr lang="en-US" sz="2800" b="1" i="0" dirty="0">
                <a:solidFill>
                  <a:srgbClr val="01448D"/>
                </a:solidFill>
                <a:latin typeface="Times New Roman" panose="02020603050405020304" pitchFamily="34" charset="0"/>
                <a:ea typeface="微软雅黑" panose="020B0503020204020204" pitchFamily="34" charset="-122"/>
                <a:cs typeface="Times New Roman" panose="02020603050405020304" pitchFamily="34" charset="-120"/>
              </a:rPr>
              <a:t>基础课52 统计案例</a:t>
            </a:r>
            <a:endParaRPr lang="en-US" sz="2800" b="1" i="0" dirty="0">
              <a:solidFill>
                <a:srgbClr val="01448D"/>
              </a:solidFill>
              <a:latin typeface="Times New Roman" panose="02020603050405020304" pitchFamily="34" charset="0"/>
              <a:ea typeface="微软雅黑" panose="020B0503020204020204" pitchFamily="34" charset="-122"/>
              <a:cs typeface="Times New Roman" panose="02020603050405020304" pitchFamily="34" charset="-120"/>
            </a:endParaRPr>
          </a:p>
        </p:txBody>
      </p:sp>
      <p:sp>
        <p:nvSpPr>
          <p:cNvPr id="5" name="MasterShapeName"/>
          <p:cNvSpPr/>
          <p:nvPr/>
        </p:nvSpPr>
        <p:spPr>
          <a:xfrm>
            <a:off x="11393424" y="237744"/>
            <a:ext cx="566928" cy="457200"/>
          </a:xfrm>
          <a:prstGeom prst="rect">
            <a:avLst/>
          </a:prstGeom>
          <a:noFill/>
        </p:spPr>
        <p:txBody>
          <a:bodyPr wrap="square" lIns="0" tIns="0" rIns="0" bIns="0" rtlCol="0" anchor="ctr"/>
          <a:lstStyle/>
          <a:p>
            <a:pPr algn="ctr"/>
            <a:fld id="{2B3842AB-F640-45B2-A9AB-AF8A50A67693}" type="slidenum">
              <a:rPr lang="en-US" sz="1500" b="1" i="0" smtClean="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fld>
            <a:endParaRPr lang="en-US" sz="1500" dirty="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6" Type="http://schemas.openxmlformats.org/officeDocument/2006/relationships/notesSlide" Target="../notesSlides/notesSlide9.xml"/><Relationship Id="rId5" Type="http://schemas.openxmlformats.org/officeDocument/2006/relationships/vmlDrawing" Target="../drawings/vmlDrawing4.vml"/><Relationship Id="rId4" Type="http://schemas.openxmlformats.org/officeDocument/2006/relationships/slideLayout" Target="../slideLayouts/slideLayout9.xml"/><Relationship Id="rId3" Type="http://schemas.openxmlformats.org/officeDocument/2006/relationships/image" Target="../media/image15.emf"/><Relationship Id="rId2" Type="http://schemas.openxmlformats.org/officeDocument/2006/relationships/package" Target="../embeddings/Document4.docx"/><Relationship Id="rId1" Type="http://schemas.openxmlformats.org/officeDocument/2006/relationships/tags" Target="../tags/tag13.xml"/></Relationships>
</file>

<file path=ppt/slides/_rels/slide11.xml.rels><?xml version="1.0" encoding="UTF-8" standalone="yes"?>
<Relationships xmlns="http://schemas.openxmlformats.org/package/2006/relationships"><Relationship Id="rId9" Type="http://schemas.openxmlformats.org/officeDocument/2006/relationships/notesSlide" Target="../notesSlides/notesSlide10.xml"/><Relationship Id="rId8" Type="http://schemas.openxmlformats.org/officeDocument/2006/relationships/vmlDrawing" Target="../drawings/vmlDrawing5.vml"/><Relationship Id="rId7" Type="http://schemas.openxmlformats.org/officeDocument/2006/relationships/slideLayout" Target="../slideLayouts/slideLayout9.xml"/><Relationship Id="rId6" Type="http://schemas.openxmlformats.org/officeDocument/2006/relationships/tags" Target="../tags/tag17.xml"/><Relationship Id="rId5" Type="http://schemas.openxmlformats.org/officeDocument/2006/relationships/tags" Target="../tags/tag16.xml"/><Relationship Id="rId4" Type="http://schemas.openxmlformats.org/officeDocument/2006/relationships/tags" Target="../tags/tag15.xml"/><Relationship Id="rId3" Type="http://schemas.openxmlformats.org/officeDocument/2006/relationships/image" Target="../media/image16.emf"/><Relationship Id="rId2" Type="http://schemas.openxmlformats.org/officeDocument/2006/relationships/package" Target="../embeddings/Document5.docx"/><Relationship Id="rId1" Type="http://schemas.openxmlformats.org/officeDocument/2006/relationships/tags" Target="../tags/tag14.xml"/></Relationships>
</file>

<file path=ppt/slides/_rels/slide12.xml.rels><?xml version="1.0" encoding="UTF-8" standalone="yes"?>
<Relationships xmlns="http://schemas.openxmlformats.org/package/2006/relationships"><Relationship Id="rId5" Type="http://schemas.openxmlformats.org/officeDocument/2006/relationships/notesSlide" Target="../notesSlides/notesSlide11.xml"/><Relationship Id="rId4" Type="http://schemas.openxmlformats.org/officeDocument/2006/relationships/slideLayout" Target="../slideLayouts/slideLayout9.xml"/><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image" Target="../media/image17.jpeg"/></Relationships>
</file>

<file path=ppt/slides/_rels/slide13.xml.rels><?xml version="1.0" encoding="UTF-8" standalone="yes"?>
<Relationships xmlns="http://schemas.openxmlformats.org/package/2006/relationships"><Relationship Id="rId7" Type="http://schemas.openxmlformats.org/officeDocument/2006/relationships/notesSlide" Target="../notesSlides/notesSlide12.xml"/><Relationship Id="rId6" Type="http://schemas.openxmlformats.org/officeDocument/2006/relationships/slideLayout" Target="../slideLayouts/slideLayout9.xml"/><Relationship Id="rId5" Type="http://schemas.openxmlformats.org/officeDocument/2006/relationships/image" Target="../media/image24.png"/><Relationship Id="rId4" Type="http://schemas.openxmlformats.org/officeDocument/2006/relationships/image" Target="../media/image23.png"/><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image" Target="../media/image20.png"/></Relationships>
</file>

<file path=ppt/slides/_rels/slide14.xml.rels><?xml version="1.0" encoding="UTF-8" standalone="yes"?>
<Relationships xmlns="http://schemas.openxmlformats.org/package/2006/relationships"><Relationship Id="rId5" Type="http://schemas.openxmlformats.org/officeDocument/2006/relationships/notesSlide" Target="../notesSlides/notesSlide13.xml"/><Relationship Id="rId4" Type="http://schemas.openxmlformats.org/officeDocument/2006/relationships/slideLayout" Target="../slideLayouts/slideLayout9.xml"/><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image" Target="../media/image25.png"/></Relationships>
</file>

<file path=ppt/slides/_rels/slide15.xml.rels><?xml version="1.0" encoding="UTF-8" standalone="yes"?>
<Relationships xmlns="http://schemas.openxmlformats.org/package/2006/relationships"><Relationship Id="rId5" Type="http://schemas.openxmlformats.org/officeDocument/2006/relationships/notesSlide" Target="../notesSlides/notesSlide14.xml"/><Relationship Id="rId4" Type="http://schemas.openxmlformats.org/officeDocument/2006/relationships/slideLayout" Target="../slideLayouts/slideLayout9.xml"/><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image" Target="../media/image28.jpe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9.xml"/><Relationship Id="rId1" Type="http://schemas.openxmlformats.org/officeDocument/2006/relationships/image" Target="../media/image31.png"/></Relationships>
</file>

<file path=ppt/slides/_rels/slide17.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9.xml"/><Relationship Id="rId2" Type="http://schemas.openxmlformats.org/officeDocument/2006/relationships/image" Target="../media/image33.png"/><Relationship Id="rId1" Type="http://schemas.openxmlformats.org/officeDocument/2006/relationships/image" Target="../media/image32.png"/></Relationships>
</file>

<file path=ppt/slides/_rels/slide18.xml.rels><?xml version="1.0" encoding="UTF-8" standalone="yes"?>
<Relationships xmlns="http://schemas.openxmlformats.org/package/2006/relationships"><Relationship Id="rId5" Type="http://schemas.openxmlformats.org/officeDocument/2006/relationships/notesSlide" Target="../notesSlides/notesSlide17.xml"/><Relationship Id="rId4" Type="http://schemas.openxmlformats.org/officeDocument/2006/relationships/slideLayout" Target="../slideLayouts/slideLayout9.xml"/><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image" Target="../media/image34.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5.xml"/><Relationship Id="rId1" Type="http://schemas.openxmlformats.org/officeDocument/2006/relationships/image" Target="../media/image1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9.xml"/><Relationship Id="rId1" Type="http://schemas.openxmlformats.org/officeDocument/2006/relationships/image" Target="../media/image37.jpeg"/></Relationships>
</file>

<file path=ppt/slides/_rels/slide21.xml.rels><?xml version="1.0" encoding="UTF-8" standalone="yes"?>
<Relationships xmlns="http://schemas.openxmlformats.org/package/2006/relationships"><Relationship Id="rId5" Type="http://schemas.openxmlformats.org/officeDocument/2006/relationships/notesSlide" Target="../notesSlides/notesSlide20.xml"/><Relationship Id="rId4" Type="http://schemas.openxmlformats.org/officeDocument/2006/relationships/slideLayout" Target="../slideLayouts/slideLayout9.xml"/><Relationship Id="rId3" Type="http://schemas.openxmlformats.org/officeDocument/2006/relationships/image" Target="../media/image40.jpeg"/><Relationship Id="rId2" Type="http://schemas.openxmlformats.org/officeDocument/2006/relationships/image" Target="../media/image39.jpeg"/><Relationship Id="rId1" Type="http://schemas.openxmlformats.org/officeDocument/2006/relationships/image" Target="../media/image3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9.xml"/><Relationship Id="rId1" Type="http://schemas.openxmlformats.org/officeDocument/2006/relationships/image" Target="../media/image41.png"/></Relationships>
</file>

<file path=ppt/slides/_rels/slide24.xml.rels><?xml version="1.0" encoding="UTF-8" standalone="yes"?>
<Relationships xmlns="http://schemas.openxmlformats.org/package/2006/relationships"><Relationship Id="rId5" Type="http://schemas.openxmlformats.org/officeDocument/2006/relationships/notesSlide" Target="../notesSlides/notesSlide22.xml"/><Relationship Id="rId4" Type="http://schemas.openxmlformats.org/officeDocument/2006/relationships/slideLayout" Target="../slideLayouts/slideLayout9.xml"/><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image" Target="../media/image42.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45.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9.xml"/><Relationship Id="rId1" Type="http://schemas.openxmlformats.org/officeDocument/2006/relationships/image" Target="../media/image46.png"/></Relationships>
</file>

<file path=ppt/slides/_rels/slide27.xml.rels><?xml version="1.0" encoding="UTF-8" standalone="yes"?>
<Relationships xmlns="http://schemas.openxmlformats.org/package/2006/relationships"><Relationship Id="rId4" Type="http://schemas.openxmlformats.org/officeDocument/2006/relationships/notesSlide" Target="../notesSlides/notesSlide24.xml"/><Relationship Id="rId3" Type="http://schemas.openxmlformats.org/officeDocument/2006/relationships/slideLayout" Target="../slideLayouts/slideLayout9.xml"/><Relationship Id="rId2" Type="http://schemas.openxmlformats.org/officeDocument/2006/relationships/image" Target="../media/image48.png"/><Relationship Id="rId1" Type="http://schemas.openxmlformats.org/officeDocument/2006/relationships/image" Target="../media/image47.jpeg"/></Relationships>
</file>

<file path=ppt/slides/_rels/slide28.xml.rels><?xml version="1.0" encoding="UTF-8" standalone="yes"?>
<Relationships xmlns="http://schemas.openxmlformats.org/package/2006/relationships"><Relationship Id="rId6" Type="http://schemas.openxmlformats.org/officeDocument/2006/relationships/notesSlide" Target="../notesSlides/notesSlide25.xml"/><Relationship Id="rId5" Type="http://schemas.openxmlformats.org/officeDocument/2006/relationships/slideLayout" Target="../slideLayouts/slideLayout9.xml"/><Relationship Id="rId4" Type="http://schemas.openxmlformats.org/officeDocument/2006/relationships/image" Target="../media/image52.png"/><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image" Target="../media/image49.jpeg"/></Relationships>
</file>

<file path=ppt/slides/_rels/slide29.xml.rels><?xml version="1.0" encoding="UTF-8" standalone="yes"?>
<Relationships xmlns="http://schemas.openxmlformats.org/package/2006/relationships"><Relationship Id="rId5" Type="http://schemas.openxmlformats.org/officeDocument/2006/relationships/notesSlide" Target="../notesSlides/notesSlide26.xml"/><Relationship Id="rId4" Type="http://schemas.openxmlformats.org/officeDocument/2006/relationships/slideLayout" Target="../slideLayouts/slideLayout9.xml"/><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image" Target="../media/image53.png"/></Relationships>
</file>

<file path=ppt/slides/_rels/slide3.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6.xml"/><Relationship Id="rId3" Type="http://schemas.openxmlformats.org/officeDocument/2006/relationships/slide" Target="slide19.xml"/><Relationship Id="rId2" Type="http://schemas.openxmlformats.org/officeDocument/2006/relationships/image" Target="../media/image8.png"/><Relationship Id="rId1" Type="http://schemas.openxmlformats.org/officeDocument/2006/relationships/slide" Target="slide6.xml"/></Relationships>
</file>

<file path=ppt/slides/_rels/slide30.xml.rels><?xml version="1.0" encoding="UTF-8" standalone="yes"?>
<Relationships xmlns="http://schemas.openxmlformats.org/package/2006/relationships"><Relationship Id="rId4" Type="http://schemas.openxmlformats.org/officeDocument/2006/relationships/notesSlide" Target="../notesSlides/notesSlide27.xml"/><Relationship Id="rId3" Type="http://schemas.openxmlformats.org/officeDocument/2006/relationships/slideLayout" Target="../slideLayouts/slideLayout9.xml"/><Relationship Id="rId2" Type="http://schemas.openxmlformats.org/officeDocument/2006/relationships/image" Target="../media/image56.png"/><Relationship Id="rId1" Type="http://schemas.openxmlformats.org/officeDocument/2006/relationships/image" Target="../media/image47.jpeg"/></Relationships>
</file>

<file path=ppt/slides/_rels/slide31.xml.rels><?xml version="1.0" encoding="UTF-8" standalone="yes"?>
<Relationships xmlns="http://schemas.openxmlformats.org/package/2006/relationships"><Relationship Id="rId5" Type="http://schemas.openxmlformats.org/officeDocument/2006/relationships/notesSlide" Target="../notesSlides/notesSlide28.xml"/><Relationship Id="rId4" Type="http://schemas.openxmlformats.org/officeDocument/2006/relationships/slideLayout" Target="../slideLayouts/slideLayout9.xml"/><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image" Target="../media/image57.jpeg"/></Relationships>
</file>

<file path=ppt/slides/_rels/slide32.xml.rels><?xml version="1.0" encoding="UTF-8" standalone="yes"?>
<Relationships xmlns="http://schemas.openxmlformats.org/package/2006/relationships"><Relationship Id="rId6" Type="http://schemas.openxmlformats.org/officeDocument/2006/relationships/notesSlide" Target="../notesSlides/notesSlide29.xml"/><Relationship Id="rId5" Type="http://schemas.openxmlformats.org/officeDocument/2006/relationships/slideLayout" Target="../slideLayouts/slideLayout9.xml"/><Relationship Id="rId4" Type="http://schemas.openxmlformats.org/officeDocument/2006/relationships/image" Target="../media/image63.png"/><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image" Target="../media/image60.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9.xml"/><Relationship Id="rId1" Type="http://schemas.openxmlformats.org/officeDocument/2006/relationships/image" Target="../media/image64.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9.xml"/><Relationship Id="rId1" Type="http://schemas.openxmlformats.org/officeDocument/2006/relationships/image" Target="../media/image47.jpe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65.png"/></Relationships>
</file>

<file path=ppt/slides/_rels/slide36.xml.rels><?xml version="1.0" encoding="UTF-8" standalone="yes"?>
<Relationships xmlns="http://schemas.openxmlformats.org/package/2006/relationships"><Relationship Id="rId7" Type="http://schemas.openxmlformats.org/officeDocument/2006/relationships/notesSlide" Target="../notesSlides/notesSlide32.xml"/><Relationship Id="rId6" Type="http://schemas.openxmlformats.org/officeDocument/2006/relationships/slideLayout" Target="../slideLayouts/slideLayout9.xml"/><Relationship Id="rId5" Type="http://schemas.openxmlformats.org/officeDocument/2006/relationships/image" Target="../media/image70.png"/><Relationship Id="rId4" Type="http://schemas.openxmlformats.org/officeDocument/2006/relationships/image" Target="../media/image69.png"/><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image" Target="../media/image66.jpe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9.xml"/><Relationship Id="rId1" Type="http://schemas.openxmlformats.org/officeDocument/2006/relationships/image" Target="../media/image71.png"/></Relationships>
</file>

<file path=ppt/slides/_rels/slide38.xml.rels><?xml version="1.0" encoding="UTF-8" standalone="yes"?>
<Relationships xmlns="http://schemas.openxmlformats.org/package/2006/relationships"><Relationship Id="rId4" Type="http://schemas.openxmlformats.org/officeDocument/2006/relationships/notesSlide" Target="../notesSlides/notesSlide34.xml"/><Relationship Id="rId3" Type="http://schemas.openxmlformats.org/officeDocument/2006/relationships/slideLayout" Target="../slideLayouts/slideLayout9.xml"/><Relationship Id="rId2" Type="http://schemas.openxmlformats.org/officeDocument/2006/relationships/image" Target="../media/image73.png"/><Relationship Id="rId1" Type="http://schemas.openxmlformats.org/officeDocument/2006/relationships/image" Target="../media/image72.png"/></Relationships>
</file>

<file path=ppt/slides/_rels/slide39.xml.rels><?xml version="1.0" encoding="UTF-8" standalone="yes"?>
<Relationships xmlns="http://schemas.openxmlformats.org/package/2006/relationships"><Relationship Id="rId4" Type="http://schemas.openxmlformats.org/officeDocument/2006/relationships/notesSlide" Target="../notesSlides/notesSlide35.xml"/><Relationship Id="rId3" Type="http://schemas.openxmlformats.org/officeDocument/2006/relationships/slideLayout" Target="../slideLayouts/slideLayout9.xml"/><Relationship Id="rId2" Type="http://schemas.openxmlformats.org/officeDocument/2006/relationships/image" Target="../media/image75.png"/><Relationship Id="rId1" Type="http://schemas.openxmlformats.org/officeDocument/2006/relationships/image" Target="../media/image74.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9.xml"/><Relationship Id="rId1" Type="http://schemas.openxmlformats.org/officeDocument/2006/relationships/image" Target="../media/image9.png"/></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9.xml"/><Relationship Id="rId1" Type="http://schemas.openxmlformats.org/officeDocument/2006/relationships/image" Target="../media/image76.pn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9.xml"/><Relationship Id="rId1" Type="http://schemas.openxmlformats.org/officeDocument/2006/relationships/image" Target="../media/image77.png"/></Relationships>
</file>

<file path=ppt/slides/_rels/slide42.xml.rels><?xml version="1.0" encoding="UTF-8" standalone="yes"?>
<Relationships xmlns="http://schemas.openxmlformats.org/package/2006/relationships"><Relationship Id="rId4" Type="http://schemas.openxmlformats.org/officeDocument/2006/relationships/notesSlide" Target="../notesSlides/notesSlide38.xml"/><Relationship Id="rId3" Type="http://schemas.openxmlformats.org/officeDocument/2006/relationships/slideLayout" Target="../slideLayouts/slideLayout9.xml"/><Relationship Id="rId2" Type="http://schemas.openxmlformats.org/officeDocument/2006/relationships/image" Target="../media/image79.png"/><Relationship Id="rId1" Type="http://schemas.openxmlformats.org/officeDocument/2006/relationships/image" Target="../media/image78.png"/></Relationships>
</file>

<file path=ppt/slides/_rels/slide43.xml.rels><?xml version="1.0" encoding="UTF-8" standalone="yes"?>
<Relationships xmlns="http://schemas.openxmlformats.org/package/2006/relationships"><Relationship Id="rId4" Type="http://schemas.openxmlformats.org/officeDocument/2006/relationships/notesSlide" Target="../notesSlides/notesSlide39.xml"/><Relationship Id="rId3" Type="http://schemas.openxmlformats.org/officeDocument/2006/relationships/slideLayout" Target="../slideLayouts/slideLayout9.xml"/><Relationship Id="rId2" Type="http://schemas.openxmlformats.org/officeDocument/2006/relationships/image" Target="../media/image81.png"/><Relationship Id="rId1" Type="http://schemas.openxmlformats.org/officeDocument/2006/relationships/image" Target="../media/image80.png"/></Relationships>
</file>

<file path=ppt/slides/_rels/slide44.xml.rels><?xml version="1.0" encoding="UTF-8" standalone="yes"?>
<Relationships xmlns="http://schemas.openxmlformats.org/package/2006/relationships"><Relationship Id="rId4" Type="http://schemas.openxmlformats.org/officeDocument/2006/relationships/notesSlide" Target="../notesSlides/notesSlide40.xml"/><Relationship Id="rId3" Type="http://schemas.openxmlformats.org/officeDocument/2006/relationships/slideLayout" Target="../slideLayouts/slideLayout9.xml"/><Relationship Id="rId2" Type="http://schemas.openxmlformats.org/officeDocument/2006/relationships/image" Target="../media/image82.png"/><Relationship Id="rId1" Type="http://schemas.openxmlformats.org/officeDocument/2006/relationships/image" Target="../media/image47.jpeg"/></Relationships>
</file>

<file path=ppt/slides/_rels/slide45.xml.rels><?xml version="1.0" encoding="UTF-8" standalone="yes"?>
<Relationships xmlns="http://schemas.openxmlformats.org/package/2006/relationships"><Relationship Id="rId4" Type="http://schemas.openxmlformats.org/officeDocument/2006/relationships/notesSlide" Target="../notesSlides/notesSlide41.xml"/><Relationship Id="rId3" Type="http://schemas.openxmlformats.org/officeDocument/2006/relationships/slideLayout" Target="../slideLayouts/slideLayout9.xml"/><Relationship Id="rId2" Type="http://schemas.openxmlformats.org/officeDocument/2006/relationships/image" Target="../media/image84.png"/><Relationship Id="rId1" Type="http://schemas.openxmlformats.org/officeDocument/2006/relationships/image" Target="../media/image83.jpeg"/></Relationships>
</file>

<file path=ppt/slides/_rels/slide46.xml.rels><?xml version="1.0" encoding="UTF-8" standalone="yes"?>
<Relationships xmlns="http://schemas.openxmlformats.org/package/2006/relationships"><Relationship Id="rId4" Type="http://schemas.openxmlformats.org/officeDocument/2006/relationships/notesSlide" Target="../notesSlides/notesSlide42.xml"/><Relationship Id="rId3" Type="http://schemas.openxmlformats.org/officeDocument/2006/relationships/slideLayout" Target="../slideLayouts/slideLayout9.xml"/><Relationship Id="rId2" Type="http://schemas.openxmlformats.org/officeDocument/2006/relationships/image" Target="../media/image86.png"/><Relationship Id="rId1" Type="http://schemas.openxmlformats.org/officeDocument/2006/relationships/image" Target="../media/image85.png"/></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9.xml"/><Relationship Id="rId1" Type="http://schemas.openxmlformats.org/officeDocument/2006/relationships/image" Target="../media/image87.png"/></Relationships>
</file>

<file path=ppt/slides/_rels/slide48.xml.rels><?xml version="1.0" encoding="UTF-8" standalone="yes"?>
<Relationships xmlns="http://schemas.openxmlformats.org/package/2006/relationships"><Relationship Id="rId4" Type="http://schemas.openxmlformats.org/officeDocument/2006/relationships/notesSlide" Target="../notesSlides/notesSlide44.xml"/><Relationship Id="rId3" Type="http://schemas.openxmlformats.org/officeDocument/2006/relationships/slideLayout" Target="../slideLayouts/slideLayout9.xml"/><Relationship Id="rId2" Type="http://schemas.openxmlformats.org/officeDocument/2006/relationships/image" Target="../media/image89.png"/><Relationship Id="rId1" Type="http://schemas.openxmlformats.org/officeDocument/2006/relationships/image" Target="../media/image88.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5.xml"/><Relationship Id="rId1" Type="http://schemas.openxmlformats.org/officeDocument/2006/relationships/image" Target="../media/image10.png"/></Relationships>
</file>

<file path=ppt/slides/_rels/slide7.xml.rels><?xml version="1.0" encoding="UTF-8" standalone="yes"?>
<Relationships xmlns="http://schemas.openxmlformats.org/package/2006/relationships"><Relationship Id="rId9" Type="http://schemas.openxmlformats.org/officeDocument/2006/relationships/tags" Target="../tags/tag6.xml"/><Relationship Id="rId8" Type="http://schemas.openxmlformats.org/officeDocument/2006/relationships/tags" Target="../tags/tag5.xml"/><Relationship Id="rId7" Type="http://schemas.openxmlformats.org/officeDocument/2006/relationships/tags" Target="../tags/tag4.xml"/><Relationship Id="rId6" Type="http://schemas.openxmlformats.org/officeDocument/2006/relationships/tags" Target="../tags/tag3.xml"/><Relationship Id="rId5" Type="http://schemas.openxmlformats.org/officeDocument/2006/relationships/image" Target="../media/image12.emf"/><Relationship Id="rId4" Type="http://schemas.openxmlformats.org/officeDocument/2006/relationships/package" Target="../embeddings/Document1.docx"/><Relationship Id="rId3" Type="http://schemas.openxmlformats.org/officeDocument/2006/relationships/tags" Target="../tags/tag2.xml"/><Relationship Id="rId2" Type="http://schemas.openxmlformats.org/officeDocument/2006/relationships/image" Target="../media/image11.jpeg"/><Relationship Id="rId12" Type="http://schemas.openxmlformats.org/officeDocument/2006/relationships/notesSlide" Target="../notesSlides/notesSlide6.xml"/><Relationship Id="rId11" Type="http://schemas.openxmlformats.org/officeDocument/2006/relationships/vmlDrawing" Target="../drawings/vmlDrawing1.vml"/><Relationship Id="rId10" Type="http://schemas.openxmlformats.org/officeDocument/2006/relationships/slideLayout" Target="../slideLayouts/slideLayout9.xml"/><Relationship Id="rId1" Type="http://schemas.openxmlformats.org/officeDocument/2006/relationships/tags" Target="../tags/tag1.xml"/></Relationships>
</file>

<file path=ppt/slides/_rels/slide8.xml.rels><?xml version="1.0" encoding="UTF-8" standalone="yes"?>
<Relationships xmlns="http://schemas.openxmlformats.org/package/2006/relationships"><Relationship Id="rId6" Type="http://schemas.openxmlformats.org/officeDocument/2006/relationships/notesSlide" Target="../notesSlides/notesSlide7.xml"/><Relationship Id="rId5" Type="http://schemas.openxmlformats.org/officeDocument/2006/relationships/vmlDrawing" Target="../drawings/vmlDrawing2.vml"/><Relationship Id="rId4" Type="http://schemas.openxmlformats.org/officeDocument/2006/relationships/slideLayout" Target="../slideLayouts/slideLayout9.xml"/><Relationship Id="rId3" Type="http://schemas.openxmlformats.org/officeDocument/2006/relationships/image" Target="../media/image13.emf"/><Relationship Id="rId2" Type="http://schemas.openxmlformats.org/officeDocument/2006/relationships/package" Target="../embeddings/Document2.docx"/><Relationship Id="rId1" Type="http://schemas.openxmlformats.org/officeDocument/2006/relationships/tags" Target="../tags/tag7.xml"/></Relationships>
</file>

<file path=ppt/slides/_rels/slide9.xml.rels><?xml version="1.0" encoding="UTF-8" standalone="yes"?>
<Relationships xmlns="http://schemas.openxmlformats.org/package/2006/relationships"><Relationship Id="rId9" Type="http://schemas.openxmlformats.org/officeDocument/2006/relationships/vmlDrawing" Target="../drawings/vmlDrawing3.vml"/><Relationship Id="rId8" Type="http://schemas.openxmlformats.org/officeDocument/2006/relationships/slideLayout" Target="../slideLayouts/slideLayout9.xml"/><Relationship Id="rId7" Type="http://schemas.openxmlformats.org/officeDocument/2006/relationships/tags" Target="../tags/tag12.xml"/><Relationship Id="rId6" Type="http://schemas.openxmlformats.org/officeDocument/2006/relationships/tags" Target="../tags/tag11.xml"/><Relationship Id="rId5" Type="http://schemas.openxmlformats.org/officeDocument/2006/relationships/tags" Target="../tags/tag10.xml"/><Relationship Id="rId4" Type="http://schemas.openxmlformats.org/officeDocument/2006/relationships/tags" Target="../tags/tag9.xml"/><Relationship Id="rId3" Type="http://schemas.openxmlformats.org/officeDocument/2006/relationships/image" Target="../media/image14.emf"/><Relationship Id="rId2" Type="http://schemas.openxmlformats.org/officeDocument/2006/relationships/package" Target="../embeddings/Document3.docx"/><Relationship Id="rId10" Type="http://schemas.openxmlformats.org/officeDocument/2006/relationships/notesSlide" Target="../notesSlides/notesSlide8.xml"/><Relationship Id="rId1" Type="http://schemas.openxmlformats.org/officeDocument/2006/relationships/tags" Target="../tags/tag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ransition>
    <p:split dir="in"/>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对象 2"/>
          <p:cNvGraphicFramePr>
            <a:graphicFrameLocks noChangeAspect="1"/>
          </p:cNvGraphicFramePr>
          <p:nvPr>
            <p:custDataLst>
              <p:tags r:id="rId1"/>
            </p:custDataLst>
          </p:nvPr>
        </p:nvGraphicFramePr>
        <p:xfrm>
          <a:off x="801847" y="1034257"/>
          <a:ext cx="9729470" cy="5159375"/>
        </p:xfrm>
        <a:graphic>
          <a:graphicData uri="http://schemas.openxmlformats.org/presentationml/2006/ole">
            <mc:AlternateContent xmlns:mc="http://schemas.openxmlformats.org/markup-compatibility/2006">
              <mc:Choice xmlns:v="urn:schemas-microsoft-com:vml" Requires="v">
                <p:oleObj spid="_x0000_s152632" name="文档" r:id="rId2" imgW="12352020" imgH="6560820" progId="Word.Document.12">
                  <p:embed/>
                </p:oleObj>
              </mc:Choice>
              <mc:Fallback>
                <p:oleObj name="文档" r:id="rId2" imgW="12352020" imgH="6560820" progId="Word.Document.12">
                  <p:embed/>
                  <p:pic>
                    <p:nvPicPr>
                      <p:cNvPr id="0" name="图片 152622"/>
                      <p:cNvPicPr>
                        <a:picLocks noChangeAspect="1" noChangeArrowheads="1"/>
                      </p:cNvPicPr>
                      <p:nvPr/>
                    </p:nvPicPr>
                    <p:blipFill>
                      <a:blip r:embed="rId3"/>
                      <a:srcRect/>
                      <a:stretch>
                        <a:fillRect/>
                      </a:stretch>
                    </p:blipFill>
                    <p:spPr bwMode="auto">
                      <a:xfrm>
                        <a:off x="801847" y="1034257"/>
                        <a:ext cx="9729470" cy="5159375"/>
                      </a:xfrm>
                      <a:prstGeom prst="rect">
                        <a:avLst/>
                      </a:prstGeom>
                      <a:noFill/>
                      <a:ln>
                        <a:noFill/>
                      </a:ln>
                    </p:spPr>
                  </p:pic>
                </p:oleObj>
              </mc:Fallback>
            </mc:AlternateContent>
          </a:graphicData>
        </a:graphic>
      </p:graphicFrame>
    </p:spTree>
  </p:cSld>
  <p:clrMapOvr>
    <a:masterClrMapping/>
  </p:clrMapOvr>
  <p:transition>
    <p:split dir="in"/>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对象 2"/>
          <p:cNvGraphicFramePr>
            <a:graphicFrameLocks noChangeAspect="1"/>
          </p:cNvGraphicFramePr>
          <p:nvPr>
            <p:custDataLst>
              <p:tags r:id="rId1"/>
            </p:custDataLst>
          </p:nvPr>
        </p:nvGraphicFramePr>
        <p:xfrm>
          <a:off x="939642" y="988219"/>
          <a:ext cx="9291320" cy="5198745"/>
        </p:xfrm>
        <a:graphic>
          <a:graphicData uri="http://schemas.openxmlformats.org/presentationml/2006/ole">
            <mc:AlternateContent xmlns:mc="http://schemas.openxmlformats.org/markup-compatibility/2006">
              <mc:Choice xmlns:v="urn:schemas-microsoft-com:vml" Requires="v">
                <p:oleObj spid="_x0000_s176134" name="文档" r:id="rId2" imgW="11795760" imgH="6606540" progId="Word.Document.12">
                  <p:embed/>
                </p:oleObj>
              </mc:Choice>
              <mc:Fallback>
                <p:oleObj name="文档" r:id="rId2" imgW="11795760" imgH="6606540" progId="Word.Document.12">
                  <p:embed/>
                  <p:pic>
                    <p:nvPicPr>
                      <p:cNvPr id="0" name="图片 176133"/>
                      <p:cNvPicPr>
                        <a:picLocks noChangeAspect="1" noChangeArrowheads="1"/>
                      </p:cNvPicPr>
                      <p:nvPr/>
                    </p:nvPicPr>
                    <p:blipFill>
                      <a:blip r:embed="rId3"/>
                      <a:srcRect/>
                      <a:stretch>
                        <a:fillRect/>
                      </a:stretch>
                    </p:blipFill>
                    <p:spPr bwMode="auto">
                      <a:xfrm>
                        <a:off x="939642" y="988219"/>
                        <a:ext cx="9291320" cy="5198745"/>
                      </a:xfrm>
                      <a:prstGeom prst="rect">
                        <a:avLst/>
                      </a:prstGeom>
                      <a:noFill/>
                      <a:ln>
                        <a:noFill/>
                      </a:ln>
                    </p:spPr>
                  </p:pic>
                </p:oleObj>
              </mc:Fallback>
            </mc:AlternateContent>
          </a:graphicData>
        </a:graphic>
      </p:graphicFrame>
      <p:sp>
        <p:nvSpPr>
          <p:cNvPr id="8" name="文本框 7"/>
          <p:cNvSpPr txBox="1"/>
          <p:nvPr>
            <p:custDataLst>
              <p:tags r:id="rId4"/>
            </p:custDataLst>
          </p:nvPr>
        </p:nvSpPr>
        <p:spPr>
          <a:xfrm>
            <a:off x="3809365" y="4001135"/>
            <a:ext cx="1245235" cy="460375"/>
          </a:xfrm>
          <a:prstGeom prst="rect">
            <a:avLst/>
          </a:prstGeom>
          <a:noFill/>
        </p:spPr>
        <p:txBody>
          <a:bodyPr wrap="square" rtlCol="0">
            <a:spAutoFit/>
          </a:bodyPr>
          <a:p>
            <a:r>
              <a:rPr lang="en-US" altLang="zh-CN" sz="2400">
                <a:solidFill>
                  <a:srgbClr val="FF0000"/>
                </a:solidFill>
                <a:latin typeface="Times New Roman" panose="02020603050405020304" pitchFamily="34" charset="0"/>
                <a:cs typeface="Times New Roman" panose="02020603050405020304" pitchFamily="34" charset="0"/>
              </a:rPr>
              <a:t>90%</a:t>
            </a:r>
            <a:endParaRPr lang="en-US" altLang="zh-CN" sz="2400">
              <a:solidFill>
                <a:srgbClr val="FF0000"/>
              </a:solidFill>
              <a:latin typeface="Times New Roman" panose="02020603050405020304" pitchFamily="34" charset="0"/>
              <a:cs typeface="Times New Roman" panose="02020603050405020304" pitchFamily="34" charset="0"/>
            </a:endParaRPr>
          </a:p>
        </p:txBody>
      </p:sp>
      <p:sp>
        <p:nvSpPr>
          <p:cNvPr id="7" name="文本框 6"/>
          <p:cNvSpPr txBox="1"/>
          <p:nvPr>
            <p:custDataLst>
              <p:tags r:id="rId5"/>
            </p:custDataLst>
          </p:nvPr>
        </p:nvSpPr>
        <p:spPr>
          <a:xfrm>
            <a:off x="3809365" y="4655820"/>
            <a:ext cx="1245235" cy="460375"/>
          </a:xfrm>
          <a:prstGeom prst="rect">
            <a:avLst/>
          </a:prstGeom>
          <a:noFill/>
        </p:spPr>
        <p:txBody>
          <a:bodyPr wrap="square" rtlCol="0">
            <a:spAutoFit/>
          </a:bodyPr>
          <a:p>
            <a:r>
              <a:rPr lang="en-US" altLang="zh-CN" sz="2400">
                <a:solidFill>
                  <a:srgbClr val="FF0000"/>
                </a:solidFill>
                <a:latin typeface="Times New Roman" panose="02020603050405020304" pitchFamily="34" charset="0"/>
                <a:cs typeface="Times New Roman" panose="02020603050405020304" pitchFamily="34" charset="0"/>
              </a:rPr>
              <a:t>95%</a:t>
            </a:r>
            <a:endParaRPr lang="en-US" altLang="zh-CN" sz="2400">
              <a:solidFill>
                <a:srgbClr val="FF0000"/>
              </a:solidFill>
              <a:latin typeface="Times New Roman" panose="02020603050405020304" pitchFamily="34" charset="0"/>
              <a:cs typeface="Times New Roman" panose="02020603050405020304" pitchFamily="34" charset="0"/>
            </a:endParaRPr>
          </a:p>
        </p:txBody>
      </p:sp>
      <p:sp>
        <p:nvSpPr>
          <p:cNvPr id="2" name="文本框 1"/>
          <p:cNvSpPr txBox="1"/>
          <p:nvPr>
            <p:custDataLst>
              <p:tags r:id="rId6"/>
            </p:custDataLst>
          </p:nvPr>
        </p:nvSpPr>
        <p:spPr>
          <a:xfrm>
            <a:off x="3809365" y="5310505"/>
            <a:ext cx="1245235" cy="460375"/>
          </a:xfrm>
          <a:prstGeom prst="rect">
            <a:avLst/>
          </a:prstGeom>
          <a:noFill/>
        </p:spPr>
        <p:txBody>
          <a:bodyPr wrap="square" rtlCol="0">
            <a:spAutoFit/>
          </a:bodyPr>
          <a:p>
            <a:r>
              <a:rPr lang="en-US" altLang="zh-CN" sz="2400">
                <a:solidFill>
                  <a:srgbClr val="FF0000"/>
                </a:solidFill>
                <a:latin typeface="Times New Roman" panose="02020603050405020304" pitchFamily="34" charset="0"/>
                <a:cs typeface="Times New Roman" panose="02020603050405020304" pitchFamily="34" charset="0"/>
              </a:rPr>
              <a:t>99%</a:t>
            </a:r>
            <a:endParaRPr lang="en-US" altLang="zh-CN" sz="2400">
              <a:solidFill>
                <a:srgbClr val="FF0000"/>
              </a:solidFill>
              <a:latin typeface="Times New Roman" panose="02020603050405020304" pitchFamily="34" charset="0"/>
              <a:cs typeface="Times New Roman" panose="02020603050405020304" pitchFamily="34" charset="0"/>
            </a:endParaRPr>
          </a:p>
        </p:txBody>
      </p:sp>
    </p:spTree>
  </p:cSld>
  <p:clrMapOvr>
    <a:masterClrMapping/>
  </p:clrMapOvr>
  <p:transition>
    <p:split dir="in"/>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down)">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down)">
                                      <p:cBhvr>
                                        <p:cTn id="1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7" grpId="0"/>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_4_BD#cb139970c?vbadefaultcenterpage=1&amp;parentnodeid=f3123b8e8&amp;vbahtmlprocessed=1" descr="preencoded.png"/>
          <p:cNvPicPr>
            <a:picLocks noChangeAspect="1"/>
          </p:cNvPicPr>
          <p:nvPr/>
        </p:nvPicPr>
        <p:blipFill>
          <a:blip r:embed="rId1"/>
          <a:stretch>
            <a:fillRect/>
          </a:stretch>
        </p:blipFill>
        <p:spPr>
          <a:xfrm>
            <a:off x="3813048" y="756000"/>
            <a:ext cx="4562856" cy="530352"/>
          </a:xfrm>
          <a:prstGeom prst="rect">
            <a:avLst/>
          </a:prstGeom>
        </p:spPr>
      </p:pic>
      <p:sp>
        <p:nvSpPr>
          <p:cNvPr id="3" name="C_5_BD#5985c2947?vbadefaultcenterpage=1&amp;parentnodeid=cb139970c&amp;vbahtmlprocessed=1"/>
          <p:cNvSpPr/>
          <p:nvPr/>
        </p:nvSpPr>
        <p:spPr>
          <a:xfrm>
            <a:off x="502920" y="1419448"/>
            <a:ext cx="11183112" cy="949960"/>
          </a:xfrm>
          <a:prstGeom prst="rect">
            <a:avLst/>
          </a:prstGeom>
          <a:noFill/>
        </p:spPr>
        <p:txBody>
          <a:bodyPr wrap="square" lIns="0" tIns="0" rIns="0" bIns="0" rtlCol="0" anchor="t"/>
          <a:lstStyle/>
          <a:p>
            <a:pPr algn="l" latinLnBrk="1">
              <a:lnSpc>
                <a:spcPct val="150000"/>
              </a:lnSpc>
            </a:pPr>
            <a:r>
              <a:rPr lang="en-US" altLang="zh-CN" sz="2600" b="1"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题组1</a:t>
            </a:r>
            <a:r>
              <a:rPr lang="en-US" altLang="zh-CN" sz="2600" b="1" i="0" dirty="0">
                <a:solidFill>
                  <a:srgbClr val="000000"/>
                </a:solidFill>
                <a:latin typeface="宋体" panose="02010600030101010101" pitchFamily="2" charset="-122"/>
                <a:ea typeface="宋体" panose="02010600030101010101" pitchFamily="2" charset="-122"/>
                <a:cs typeface="宋体" panose="02010600030101010101" pitchFamily="34" charset="-120"/>
              </a:rPr>
              <a:t> </a:t>
            </a:r>
            <a:r>
              <a:rPr lang="en-US" altLang="zh-CN" sz="2600" b="1"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走出误区</a:t>
            </a:r>
            <a:endParaRPr lang="en-US" altLang="zh-CN" sz="2600" dirty="0"/>
          </a:p>
        </p:txBody>
      </p:sp>
      <p:sp>
        <p:nvSpPr>
          <p:cNvPr id="4" name="QO_6_BD.12_1#50fff76c1?vbadefaultcenterpage=1&amp;parentnodeid=5985c2947&amp;vbahtmlprocessed=1"/>
          <p:cNvSpPr/>
          <p:nvPr/>
        </p:nvSpPr>
        <p:spPr>
          <a:xfrm>
            <a:off x="502920" y="2012952"/>
            <a:ext cx="11183112" cy="490030"/>
          </a:xfrm>
          <a:prstGeom prst="rect">
            <a:avLst/>
          </a:prstGeom>
          <a:noFill/>
        </p:spPr>
        <p:txBody>
          <a:bodyPr wrap="square" lIns="0" tIns="0" rIns="0" bIns="0" rtlCol="0" anchor="t"/>
          <a:lstStyle/>
          <a:p>
            <a:pPr marL="0" algn="l" latinLnBrk="1">
              <a:lnSpc>
                <a:spcPct val="150000"/>
              </a:lnSpc>
            </a:pPr>
            <a:r>
              <a:rPr lang="en-US" altLang="zh-CN" sz="2400" b="1"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1. </a:t>
            </a:r>
            <a:r>
              <a:rPr lang="en-US" altLang="zh-CN" sz="2400" b="0" i="0" dirty="0" err="1">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判一判</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.（对的打“√”,错的打“×”）</a:t>
            </a:r>
            <a:endParaRPr lang="en-US" altLang="zh-CN" sz="2400" dirty="0"/>
          </a:p>
        </p:txBody>
      </p:sp>
      <p:sp>
        <p:nvSpPr>
          <p:cNvPr id="5" name="QT_7_BD.13_1#6fd019511?vbadefaultcenterpage=1&amp;parentnodeid=50fff76c1&amp;vbahtmlprocessed=1"/>
          <p:cNvSpPr/>
          <p:nvPr/>
        </p:nvSpPr>
        <p:spPr>
          <a:xfrm>
            <a:off x="502920" y="2567591"/>
            <a:ext cx="11183112" cy="486029"/>
          </a:xfrm>
          <a:prstGeom prst="rect">
            <a:avLst/>
          </a:prstGeom>
          <a:noFill/>
        </p:spPr>
        <p:txBody>
          <a:bodyPr wrap="square" lIns="0" tIns="0" rIns="0" bIns="0" rtlCol="0" anchor="t"/>
          <a:lstStyle/>
          <a:p>
            <a:pPr marL="0" algn="l" latinLnBrk="1">
              <a:lnSpc>
                <a:spcPct val="15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（1）“名师出高徒”</a:t>
            </a: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可以解释为教师的教学水平与学生的水平呈正相关.(</a:t>
            </a:r>
            <a:r>
              <a:rPr lang="en-US" altLang="zh-CN" sz="2400" b="0" i="0">
                <a:solidFill>
                  <a:srgbClr val="00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r>
              <a:rPr lang="en-US" altLang="zh-CN" sz="2400" b="0" i="0">
                <a:solidFill>
                  <a:srgbClr val="000000"/>
                </a:solidFill>
                <a:latin typeface="宋体" panose="02010600030101010101" pitchFamily="2" charset="-122"/>
                <a:ea typeface="宋体" panose="02010600030101010101" pitchFamily="2" charset="-122"/>
                <a:cs typeface="宋体" panose="02010600030101010101" pitchFamily="34" charset="-120"/>
              </a:rPr>
              <a:t> </a:t>
            </a:r>
            <a:endParaRPr lang="en-US" altLang="zh-CN" sz="2400" dirty="0"/>
          </a:p>
        </p:txBody>
      </p:sp>
      <p:sp>
        <p:nvSpPr>
          <p:cNvPr id="6" name="QT_7_AN.14_1#6fd019511.bracket?vbadefaultcenterpage=1&amp;parentnodeid=50fff76c1&amp;vbapositionanswer=12&amp;vbahtmlprocessed=1"/>
          <p:cNvSpPr/>
          <p:nvPr/>
        </p:nvSpPr>
        <p:spPr>
          <a:xfrm>
            <a:off x="9980295" y="2567591"/>
            <a:ext cx="387350" cy="478600"/>
          </a:xfrm>
          <a:prstGeom prst="rect">
            <a:avLst/>
          </a:prstGeom>
          <a:noFill/>
        </p:spPr>
        <p:txBody>
          <a:bodyPr wrap="none" lIns="0" tIns="0" rIns="0" bIns="0" rtlCol="0" anchor="t"/>
          <a:lstStyle/>
          <a:p>
            <a:pPr marL="0" algn="ctr" latinLnBrk="1">
              <a:lnSpc>
                <a:spcPts val="4200"/>
              </a:lnSpc>
            </a:pP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2400" dirty="0"/>
          </a:p>
        </p:txBody>
      </p:sp>
      <mc:AlternateContent xmlns:mc="http://schemas.openxmlformats.org/markup-compatibility/2006">
        <mc:Choice xmlns:a14="http://schemas.microsoft.com/office/drawing/2010/main" Requires="a14">
          <p:sp>
            <p:nvSpPr>
              <p:cNvPr id="7" name="QT_7_BD.15_1#342c62996?vbadefaultcenterpage=1&amp;parentnodeid=50fff76c1&amp;vbahtmlprocessed=1"/>
              <p:cNvSpPr/>
              <p:nvPr/>
            </p:nvSpPr>
            <p:spPr>
              <a:xfrm>
                <a:off x="502920" y="3113691"/>
                <a:ext cx="11183112" cy="511302"/>
              </a:xfrm>
              <a:prstGeom prst="rect">
                <a:avLst/>
              </a:prstGeom>
              <a:noFill/>
            </p:spPr>
            <p:txBody>
              <a:bodyPr wrap="square" lIns="0" tIns="0" rIns="0" bIns="0" rtlCol="0" anchor="t"/>
              <a:lstStyle/>
              <a:p>
                <a:pPr marL="0" algn="l" latinLnBrk="1">
                  <a:lnSpc>
                    <a:spcPct val="15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（2）通过</a:t>
                </a:r>
                <a:r>
                  <a:rPr lang="zh-CN" altLang="en-US"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线性</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回归方程</a:t>
                </a:r>
                <a14:m>
                  <m:oMath xmlns:m="http://schemas.openxmlformats.org/officeDocument/2006/math">
                    <m:acc>
                      <m:acc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acc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𝑦</m:t>
                        </m:r>
                      </m:e>
                    </m:acc>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acc>
                      <m:acc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acc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𝑏</m:t>
                        </m:r>
                      </m:e>
                    </m:acc>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acc>
                      <m:acc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acc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𝑎</m:t>
                        </m:r>
                      </m:e>
                    </m:acc>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可以估计预报变量的取值和变化趋势.(</a:t>
                </a:r>
                <a:r>
                  <a:rPr lang="en-US" altLang="zh-CN" sz="2400" b="0" i="0">
                    <a:solidFill>
                      <a:srgbClr val="00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r>
                  <a:rPr lang="en-US" altLang="zh-CN" sz="2400" b="0" i="0">
                    <a:solidFill>
                      <a:srgbClr val="000000"/>
                    </a:solidFill>
                    <a:latin typeface="宋体" panose="02010600030101010101" pitchFamily="2" charset="-122"/>
                    <a:ea typeface="宋体" panose="02010600030101010101" pitchFamily="2" charset="-122"/>
                    <a:cs typeface="宋体" panose="02010600030101010101" pitchFamily="34" charset="-120"/>
                  </a:rPr>
                  <a:t> </a:t>
                </a:r>
                <a:endParaRPr lang="en-US" altLang="zh-CN" sz="2400" dirty="0"/>
              </a:p>
            </p:txBody>
          </p:sp>
        </mc:Choice>
        <mc:Fallback>
          <p:sp>
            <p:nvSpPr>
              <p:cNvPr id="7" name="QT_7_BD.15_1#342c62996?vbadefaultcenterpage=1&amp;parentnodeid=50fff76c1&amp;vbahtmlprocessed=1"/>
              <p:cNvSpPr>
                <a:spLocks noRot="1" noChangeAspect="1" noMove="1" noResize="1" noEditPoints="1" noAdjustHandles="1" noChangeArrowheads="1" noChangeShapeType="1" noTextEdit="1"/>
              </p:cNvSpPr>
              <p:nvPr/>
            </p:nvSpPr>
            <p:spPr>
              <a:xfrm>
                <a:off x="502920" y="3113691"/>
                <a:ext cx="11183112" cy="511302"/>
              </a:xfrm>
              <a:prstGeom prst="rect">
                <a:avLst/>
              </a:prstGeom>
              <a:blipFill rotWithShape="1">
                <a:blip r:embed="rId2"/>
                <a:stretch>
                  <a:fillRect t="-56" r="1" b="-21777"/>
                </a:stretch>
              </a:blipFill>
            </p:spPr>
            <p:txBody>
              <a:bodyPr/>
              <a:lstStyle/>
              <a:p>
                <a:r>
                  <a:rPr lang="zh-CN" altLang="en-US">
                    <a:noFill/>
                  </a:rPr>
                  <a:t> </a:t>
                </a:r>
              </a:p>
            </p:txBody>
          </p:sp>
        </mc:Fallback>
      </mc:AlternateContent>
      <p:sp>
        <p:nvSpPr>
          <p:cNvPr id="8" name="QT_7_AN.16_1#342c62996.bracket?vbadefaultcenterpage=1&amp;parentnodeid=50fff76c1&amp;vbapositionanswer=13&amp;vbahtmlprocessed=1"/>
          <p:cNvSpPr/>
          <p:nvPr/>
        </p:nvSpPr>
        <p:spPr>
          <a:xfrm>
            <a:off x="10250107" y="3113691"/>
            <a:ext cx="387350" cy="478600"/>
          </a:xfrm>
          <a:prstGeom prst="rect">
            <a:avLst/>
          </a:prstGeom>
          <a:noFill/>
        </p:spPr>
        <p:txBody>
          <a:bodyPr wrap="none" lIns="0" tIns="0" rIns="0" bIns="0" rtlCol="0" anchor="t"/>
          <a:lstStyle/>
          <a:p>
            <a:pPr marL="0" algn="ctr" latinLnBrk="1">
              <a:lnSpc>
                <a:spcPts val="4200"/>
              </a:lnSpc>
            </a:pP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2400" dirty="0"/>
          </a:p>
        </p:txBody>
      </p:sp>
      <p:sp>
        <p:nvSpPr>
          <p:cNvPr id="9" name="QT_7_BD.17_1#3517bf1c2?vbadefaultcenterpage=1&amp;parentnodeid=50fff76c1&amp;vbahtmlprocessed=1"/>
          <p:cNvSpPr/>
          <p:nvPr/>
        </p:nvSpPr>
        <p:spPr>
          <a:xfrm>
            <a:off x="502920" y="3629248"/>
            <a:ext cx="11183112" cy="486029"/>
          </a:xfrm>
          <a:prstGeom prst="rect">
            <a:avLst/>
          </a:prstGeom>
          <a:noFill/>
        </p:spPr>
        <p:txBody>
          <a:bodyPr wrap="square" lIns="0" tIns="0" rIns="0" bIns="0" rtlCol="0" anchor="t"/>
          <a:lstStyle/>
          <a:p>
            <a:pPr marL="0" algn="l" latinLnBrk="1">
              <a:lnSpc>
                <a:spcPct val="15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（3）只有两个变量有相关关系，</a:t>
            </a: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所得到的回归模型才有预测价值.(</a:t>
            </a:r>
            <a:r>
              <a:rPr lang="en-US" altLang="zh-CN" sz="2400" b="0" i="0">
                <a:solidFill>
                  <a:srgbClr val="00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r>
              <a:rPr lang="en-US" altLang="zh-CN" sz="2400" b="0" i="0">
                <a:solidFill>
                  <a:srgbClr val="000000"/>
                </a:solidFill>
                <a:latin typeface="宋体" panose="02010600030101010101" pitchFamily="2" charset="-122"/>
                <a:ea typeface="宋体" panose="02010600030101010101" pitchFamily="2" charset="-122"/>
                <a:cs typeface="宋体" panose="02010600030101010101" pitchFamily="34" charset="-120"/>
              </a:rPr>
              <a:t> </a:t>
            </a:r>
            <a:endParaRPr lang="en-US" altLang="zh-CN" sz="2400" dirty="0"/>
          </a:p>
        </p:txBody>
      </p:sp>
      <p:sp>
        <p:nvSpPr>
          <p:cNvPr id="10" name="QT_7_AN.18_1#3517bf1c2.bracket?vbadefaultcenterpage=1&amp;parentnodeid=50fff76c1&amp;vbapositionanswer=14&amp;vbahtmlprocessed=1"/>
          <p:cNvSpPr/>
          <p:nvPr/>
        </p:nvSpPr>
        <p:spPr>
          <a:xfrm>
            <a:off x="9405620" y="3629248"/>
            <a:ext cx="387350" cy="478600"/>
          </a:xfrm>
          <a:prstGeom prst="rect">
            <a:avLst/>
          </a:prstGeom>
          <a:noFill/>
        </p:spPr>
        <p:txBody>
          <a:bodyPr wrap="none" lIns="0" tIns="0" rIns="0" bIns="0" rtlCol="0" anchor="t"/>
          <a:lstStyle/>
          <a:p>
            <a:pPr marL="0" algn="ctr" latinLnBrk="1">
              <a:lnSpc>
                <a:spcPts val="4200"/>
              </a:lnSpc>
            </a:pP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2400" dirty="0"/>
          </a:p>
        </p:txBody>
      </p:sp>
      <mc:AlternateContent xmlns:mc="http://schemas.openxmlformats.org/markup-compatibility/2006">
        <mc:Choice xmlns:a14="http://schemas.microsoft.com/office/drawing/2010/main" Requires="a14">
          <p:sp>
            <p:nvSpPr>
              <p:cNvPr id="11" name="QT_7_BD.19_1#9b5e2b06b?vbadefaultcenterpage=1&amp;parentnodeid=50fff76c1&amp;vbahtmlprocessed=1"/>
              <p:cNvSpPr/>
              <p:nvPr/>
            </p:nvSpPr>
            <p:spPr>
              <a:xfrm>
                <a:off x="502920" y="4180491"/>
                <a:ext cx="11183112" cy="486029"/>
              </a:xfrm>
              <a:prstGeom prst="rect">
                <a:avLst/>
              </a:prstGeom>
              <a:noFill/>
            </p:spPr>
            <p:txBody>
              <a:bodyPr wrap="square" lIns="0" tIns="0" rIns="0" bIns="0" rtlCol="0" anchor="t"/>
              <a:lstStyle/>
              <a:p>
                <a:pPr marL="0" algn="l" latinLnBrk="1">
                  <a:lnSpc>
                    <a:spcPct val="15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（4）若事件</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𝑋</m:t>
                    </m:r>
                  </m:oMath>
                </a14:m>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𝑌</m:t>
                    </m:r>
                  </m:oMath>
                </a14:m>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关系越密切，则由观测数据计算得到的</a:t>
                </a:r>
                <a14:m>
                  <m:oMath xmlns:m="http://schemas.openxmlformats.org/officeDocument/2006/math">
                    <m:sSup>
                      <m:sSup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𝜒</m:t>
                        </m:r>
                      </m:e>
                      <m:sup>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2</m:t>
                        </m:r>
                      </m:sup>
                    </m:sSup>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的值越大.(</a:t>
                </a:r>
                <a:r>
                  <a:rPr lang="en-US" altLang="zh-CN" sz="2400" b="0" i="0">
                    <a:solidFill>
                      <a:srgbClr val="00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r>
                  <a:rPr lang="en-US" altLang="zh-CN" sz="2400" b="0" i="0">
                    <a:solidFill>
                      <a:srgbClr val="000000"/>
                    </a:solidFill>
                    <a:latin typeface="宋体" panose="02010600030101010101" pitchFamily="2" charset="-122"/>
                    <a:ea typeface="宋体" panose="02010600030101010101" pitchFamily="2" charset="-122"/>
                    <a:cs typeface="宋体" panose="02010600030101010101" pitchFamily="34" charset="-120"/>
                  </a:rPr>
                  <a:t> </a:t>
                </a:r>
                <a:endParaRPr lang="en-US" altLang="zh-CN" sz="2400" dirty="0"/>
              </a:p>
            </p:txBody>
          </p:sp>
        </mc:Choice>
        <mc:Fallback>
          <p:sp>
            <p:nvSpPr>
              <p:cNvPr id="11" name="QT_7_BD.19_1#9b5e2b06b?vbadefaultcenterpage=1&amp;parentnodeid=50fff76c1&amp;vbahtmlprocessed=1"/>
              <p:cNvSpPr>
                <a:spLocks noRot="1" noChangeAspect="1" noMove="1" noResize="1" noEditPoints="1" noAdjustHandles="1" noChangeArrowheads="1" noChangeShapeType="1" noTextEdit="1"/>
              </p:cNvSpPr>
              <p:nvPr/>
            </p:nvSpPr>
            <p:spPr>
              <a:xfrm>
                <a:off x="502920" y="4180491"/>
                <a:ext cx="11183112" cy="486029"/>
              </a:xfrm>
              <a:prstGeom prst="rect">
                <a:avLst/>
              </a:prstGeom>
              <a:blipFill rotWithShape="1">
                <a:blip r:embed="rId3"/>
                <a:stretch>
                  <a:fillRect t="-59" r="1" b="-14391"/>
                </a:stretch>
              </a:blipFill>
            </p:spPr>
            <p:txBody>
              <a:bodyPr/>
              <a:lstStyle/>
              <a:p>
                <a:r>
                  <a:rPr lang="zh-CN" altLang="en-US">
                    <a:noFill/>
                  </a:rPr>
                  <a:t> </a:t>
                </a:r>
              </a:p>
            </p:txBody>
          </p:sp>
        </mc:Fallback>
      </mc:AlternateContent>
      <p:sp>
        <p:nvSpPr>
          <p:cNvPr id="12" name="QT_7_AN.20_1#9b5e2b06b.bracket?vbadefaultcenterpage=1&amp;parentnodeid=50fff76c1&amp;vbapositionanswer=15&amp;vbahtmlprocessed=1"/>
          <p:cNvSpPr/>
          <p:nvPr/>
        </p:nvSpPr>
        <p:spPr>
          <a:xfrm>
            <a:off x="9828340" y="4180491"/>
            <a:ext cx="387350" cy="478600"/>
          </a:xfrm>
          <a:prstGeom prst="rect">
            <a:avLst/>
          </a:prstGeom>
          <a:noFill/>
        </p:spPr>
        <p:txBody>
          <a:bodyPr wrap="none" lIns="0" tIns="0" rIns="0" bIns="0" rtlCol="0" anchor="t"/>
          <a:lstStyle/>
          <a:p>
            <a:pPr marL="0" algn="ctr" latinLnBrk="1">
              <a:lnSpc>
                <a:spcPts val="4200"/>
              </a:lnSpc>
            </a:pP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2400" dirty="0"/>
          </a:p>
        </p:txBody>
      </p:sp>
    </p:spTree>
  </p:cSld>
  <p:clrMapOvr>
    <a:masterClrMapping/>
  </p:clrMapOvr>
  <p:transition>
    <p:split dir="in"/>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
                                            <p:bg/>
                                          </p:spTgt>
                                        </p:tgtEl>
                                        <p:attrNameLst>
                                          <p:attrName>style.visibility</p:attrName>
                                        </p:attrNameLst>
                                      </p:cBhvr>
                                      <p:to>
                                        <p:strVal val="visible"/>
                                      </p:to>
                                    </p:set>
                                    <p:animEffect transition="in" filter="wipe(left)">
                                      <p:cBhvr>
                                        <p:cTn id="7" dur="500"/>
                                        <p:tgtEl>
                                          <p:spTgt spid="6">
                                            <p:bg/>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6">
                                            <p:txEl>
                                              <p:pRg st="0" end="0"/>
                                            </p:txEl>
                                          </p:spTgt>
                                        </p:tgtEl>
                                        <p:attrNameLst>
                                          <p:attrName>style.visibility</p:attrName>
                                        </p:attrNameLst>
                                      </p:cBhvr>
                                      <p:to>
                                        <p:strVal val="visible"/>
                                      </p:to>
                                    </p:set>
                                    <p:animEffect transition="in" filter="wipe(left)">
                                      <p:cBhvr>
                                        <p:cTn id="10" dur="500"/>
                                        <p:tgtEl>
                                          <p:spTgt spid="6">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8">
                                            <p:bg/>
                                          </p:spTgt>
                                        </p:tgtEl>
                                        <p:attrNameLst>
                                          <p:attrName>style.visibility</p:attrName>
                                        </p:attrNameLst>
                                      </p:cBhvr>
                                      <p:to>
                                        <p:strVal val="visible"/>
                                      </p:to>
                                    </p:set>
                                    <p:animEffect transition="in" filter="wipe(left)">
                                      <p:cBhvr>
                                        <p:cTn id="15" dur="500"/>
                                        <p:tgtEl>
                                          <p:spTgt spid="8">
                                            <p:bg/>
                                          </p:spTgt>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8">
                                            <p:txEl>
                                              <p:pRg st="0" end="0"/>
                                            </p:txEl>
                                          </p:spTgt>
                                        </p:tgtEl>
                                        <p:attrNameLst>
                                          <p:attrName>style.visibility</p:attrName>
                                        </p:attrNameLst>
                                      </p:cBhvr>
                                      <p:to>
                                        <p:strVal val="visible"/>
                                      </p:to>
                                    </p:set>
                                    <p:animEffect transition="in" filter="wipe(left)">
                                      <p:cBhvr>
                                        <p:cTn id="18" dur="500"/>
                                        <p:tgtEl>
                                          <p:spTgt spid="8">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10">
                                            <p:bg/>
                                          </p:spTgt>
                                        </p:tgtEl>
                                        <p:attrNameLst>
                                          <p:attrName>style.visibility</p:attrName>
                                        </p:attrNameLst>
                                      </p:cBhvr>
                                      <p:to>
                                        <p:strVal val="visible"/>
                                      </p:to>
                                    </p:set>
                                    <p:animEffect transition="in" filter="wipe(left)">
                                      <p:cBhvr>
                                        <p:cTn id="23" dur="500"/>
                                        <p:tgtEl>
                                          <p:spTgt spid="10">
                                            <p:bg/>
                                          </p:spTgt>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10">
                                            <p:txEl>
                                              <p:pRg st="0" end="0"/>
                                            </p:txEl>
                                          </p:spTgt>
                                        </p:tgtEl>
                                        <p:attrNameLst>
                                          <p:attrName>style.visibility</p:attrName>
                                        </p:attrNameLst>
                                      </p:cBhvr>
                                      <p:to>
                                        <p:strVal val="visible"/>
                                      </p:to>
                                    </p:set>
                                    <p:animEffect transition="in" filter="wipe(left)">
                                      <p:cBhvr>
                                        <p:cTn id="26" dur="500"/>
                                        <p:tgtEl>
                                          <p:spTgt spid="10">
                                            <p:txEl>
                                              <p:pRg st="0" end="0"/>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12">
                                            <p:bg/>
                                          </p:spTgt>
                                        </p:tgtEl>
                                        <p:attrNameLst>
                                          <p:attrName>style.visibility</p:attrName>
                                        </p:attrNameLst>
                                      </p:cBhvr>
                                      <p:to>
                                        <p:strVal val="visible"/>
                                      </p:to>
                                    </p:set>
                                    <p:animEffect transition="in" filter="wipe(left)">
                                      <p:cBhvr>
                                        <p:cTn id="31" dur="500"/>
                                        <p:tgtEl>
                                          <p:spTgt spid="12">
                                            <p:bg/>
                                          </p:spTgt>
                                        </p:tgtEl>
                                      </p:cBhvr>
                                    </p:animEffect>
                                  </p:childTnLst>
                                </p:cTn>
                              </p:par>
                              <p:par>
                                <p:cTn id="32" presetID="22" presetClass="entr" presetSubtype="8" fill="hold" grpId="0" nodeType="withEffect">
                                  <p:stCondLst>
                                    <p:cond delay="0"/>
                                  </p:stCondLst>
                                  <p:childTnLst>
                                    <p:set>
                                      <p:cBhvr>
                                        <p:cTn id="33" dur="1" fill="hold">
                                          <p:stCondLst>
                                            <p:cond delay="0"/>
                                          </p:stCondLst>
                                        </p:cTn>
                                        <p:tgtEl>
                                          <p:spTgt spid="12">
                                            <p:txEl>
                                              <p:pRg st="0" end="0"/>
                                            </p:txEl>
                                          </p:spTgt>
                                        </p:tgtEl>
                                        <p:attrNameLst>
                                          <p:attrName>style.visibility</p:attrName>
                                        </p:attrNameLst>
                                      </p:cBhvr>
                                      <p:to>
                                        <p:strVal val="visible"/>
                                      </p:to>
                                    </p:set>
                                    <p:animEffect transition="in" filter="wipe(left)">
                                      <p:cBhvr>
                                        <p:cTn id="34"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build="p"/>
      <p:bldP spid="8" grpId="0" animBg="1" build="p"/>
      <p:bldP spid="10" grpId="0" animBg="1" build="p"/>
      <p:bldP spid="12" grpId="0" animBg="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QB_6_BD.21_1#e7053ba55?vbadefaultcenterpage=1&amp;parentnodeid=5985c2947&amp;vbahtmlprocessed=1&amp;bbb=1&amp;hasbroken=1"/>
              <p:cNvSpPr/>
              <p:nvPr/>
            </p:nvSpPr>
            <p:spPr>
              <a:xfrm>
                <a:off x="502920" y="1057892"/>
                <a:ext cx="11183112" cy="1034669"/>
              </a:xfrm>
              <a:prstGeom prst="rect">
                <a:avLst/>
              </a:prstGeom>
              <a:noFill/>
            </p:spPr>
            <p:txBody>
              <a:bodyPr wrap="none" lIns="0" tIns="0" rIns="0" bIns="0" rtlCol="0" anchor="t"/>
              <a:lstStyle/>
              <a:p>
                <a:pPr algn="l" latinLnBrk="1">
                  <a:lnSpc>
                    <a:spcPct val="150000"/>
                  </a:lnSpc>
                </a:pPr>
                <a:r>
                  <a:rPr lang="en-US" altLang="zh-CN" sz="2400" b="1"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2.</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（易错题）从某大学中随机选取8名女大学生,其身高</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oMath>
                </a14:m>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（单位：</a:t>
                </a:r>
                <a:r>
                  <a:rPr lang="en-US" altLang="zh-CN" sz="2400" b="0" i="0" dirty="0">
                    <a:solidFill>
                      <a:srgbClr val="000000"/>
                    </a:solidFill>
                    <a:latin typeface="宋体" panose="02010600030101010101" pitchFamily="2" charset="-122"/>
                    <a:ea typeface="宋体" panose="02010600030101010101" pitchFamily="2" charset="-122"/>
                    <a:cs typeface="宋体" panose="02010600030101010101" pitchFamily="34" charset="-120"/>
                  </a:rPr>
                  <a:t> </a:t>
                </a:r>
                <a14:m>
                  <m:oMath xmlns:m="http://schemas.openxmlformats.org/officeDocument/2006/math">
                    <m:r>
                      <m:rPr>
                        <m:sty m:val="p"/>
                      </m:rP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cm</m:t>
                    </m:r>
                  </m:oMath>
                </a14:m>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）与体重</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𝑦</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（单</a:t>
                </a:r>
                <a:endPar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endParaRPr>
              </a:p>
              <a:p>
                <a:pPr latinLnBrk="1">
                  <a:lnSpc>
                    <a:spcPct val="150000"/>
                  </a:lnSpc>
                </a:pP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位</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r>
                  <a:rPr lang="en-US" altLang="zh-CN" sz="2400" b="0" i="0" dirty="0">
                    <a:solidFill>
                      <a:srgbClr val="000000"/>
                    </a:solidFill>
                    <a:latin typeface="宋体" panose="02010600030101010101" pitchFamily="2" charset="-122"/>
                    <a:ea typeface="宋体" panose="02010600030101010101" pitchFamily="2" charset="-122"/>
                    <a:cs typeface="宋体" panose="02010600030101010101" pitchFamily="34" charset="-120"/>
                  </a:rPr>
                  <a:t> </a:t>
                </a:r>
                <a14:m>
                  <m:oMath xmlns:m="http://schemas.openxmlformats.org/officeDocument/2006/math">
                    <m:r>
                      <m:rPr>
                        <m:sty m:val="p"/>
                      </m:rP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kg</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）的数据如表所示：</a:t>
                </a:r>
                <a:endParaRPr lang="en-US" altLang="zh-CN" sz="2400" dirty="0"/>
              </a:p>
            </p:txBody>
          </p:sp>
        </mc:Choice>
        <mc:Fallback>
          <p:sp>
            <p:nvSpPr>
              <p:cNvPr id="2" name="QB_6_BD.21_1#e7053ba55?vbadefaultcenterpage=1&amp;parentnodeid=5985c2947&amp;vbahtmlprocessed=1&amp;bbb=1&amp;hasbroken=1"/>
              <p:cNvSpPr>
                <a:spLocks noRot="1" noChangeAspect="1" noMove="1" noResize="1" noEditPoints="1" noAdjustHandles="1" noChangeArrowheads="1" noChangeShapeType="1" noTextEdit="1"/>
              </p:cNvSpPr>
              <p:nvPr/>
            </p:nvSpPr>
            <p:spPr>
              <a:xfrm>
                <a:off x="502920" y="1057892"/>
                <a:ext cx="11183112" cy="1034669"/>
              </a:xfrm>
              <a:prstGeom prst="rect">
                <a:avLst/>
              </a:prstGeom>
              <a:blipFill rotWithShape="1">
                <a:blip r:embed="rId1"/>
                <a:stretch>
                  <a:fillRect t="-60" r="1" b="-599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graphicFrame>
            <p:nvGraphicFramePr>
              <p:cNvPr id="14" name="QB_6_BD.21_2#e7053ba55?colgroup=2,3,3,3,3,2,3,3,3&amp;vbadefaultcenterpage=1&amp;parentnodeid=5985c2947&amp;vbahtmlprocessed=1"/>
              <p:cNvGraphicFramePr>
                <a:graphicFrameLocks noGrp="1"/>
              </p:cNvGraphicFramePr>
              <p:nvPr/>
            </p:nvGraphicFramePr>
            <p:xfrm>
              <a:off x="502920" y="2226800"/>
              <a:ext cx="11109960" cy="870332"/>
            </p:xfrm>
            <a:graphic>
              <a:graphicData uri="http://schemas.openxmlformats.org/drawingml/2006/table">
                <a:tbl>
                  <a:tblPr/>
                  <a:tblGrid>
                    <a:gridCol w="877824"/>
                    <a:gridCol w="1335024"/>
                    <a:gridCol w="1335024"/>
                    <a:gridCol w="1335024"/>
                    <a:gridCol w="1335024"/>
                    <a:gridCol w="886968"/>
                    <a:gridCol w="1335024"/>
                    <a:gridCol w="1335024"/>
                    <a:gridCol w="1335024"/>
                  </a:tblGrid>
                  <a:tr h="435166">
                    <a:tc>
                      <a:txBody>
                        <a:bodyPr/>
                        <a:lstStyle/>
                        <a:p>
                          <a:pPr algn="ctr" latinLnBrk="1" hangingPunct="0">
                            <a:lnSpc>
                              <a:spcPct val="130000"/>
                            </a:lnSpc>
                          </a:pP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165</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165</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157</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170</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175</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165</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155</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170</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r>
                  <a:tr h="435166">
                    <a:tc>
                      <a:txBody>
                        <a:bodyPr/>
                        <a:lstStyle/>
                        <a:p>
                          <a:pPr algn="ctr" latinLnBrk="1" hangingPunct="0">
                            <a:lnSpc>
                              <a:spcPct val="130000"/>
                            </a:lnSpc>
                          </a:pP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𝑦</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48</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57</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50</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54</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30000"/>
                            </a:lnSpc>
                          </a:pP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𝑚</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61</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43</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59</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r>
                </a:tbl>
              </a:graphicData>
            </a:graphic>
          </p:graphicFrame>
        </mc:Choice>
        <mc:Fallback xmlns="">
          <p:graphicFrame>
            <p:nvGraphicFramePr>
              <p:cNvPr id="14" name="QB_6_BD.21_2#e7053ba55?colgroup=2,3,3,3,3,2,3,3,3&amp;vbadefaultcenterpage=1&amp;parentnodeid=5985c2947&amp;vbahtmlprocessed=1"/>
              <p:cNvGraphicFramePr>
                <a:graphicFrameLocks noGrp="1"/>
              </p:cNvGraphicFramePr>
              <p:nvPr/>
            </p:nvGraphicFramePr>
            <p:xfrm>
              <a:off x="502920" y="2226800"/>
              <a:ext cx="11109960" cy="870332"/>
            </p:xfrm>
            <a:graphic>
              <a:graphicData uri="http://schemas.openxmlformats.org/drawingml/2006/table">
                <a:tbl>
                  <a:tblPr/>
                  <a:tblGrid>
                    <a:gridCol w="877824"/>
                    <a:gridCol w="1335024"/>
                    <a:gridCol w="1335024"/>
                    <a:gridCol w="1335024"/>
                    <a:gridCol w="1335024"/>
                    <a:gridCol w="886968"/>
                    <a:gridCol w="1335024"/>
                    <a:gridCol w="1335024"/>
                    <a:gridCol w="1335024"/>
                  </a:tblGrid>
                  <a:tr h="474980">
                    <a:tc>
                      <a:txBody>
                        <a:bodyPr/>
                        <a:lstStyle/>
                        <a:p>
                          <a:endParaRPr lang="zh-CN"/>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blipFill>
                          <a:blip r:embed="rId2"/>
                        </a:blipFill>
                      </a:tcPr>
                    </a:tc>
                    <a:tc>
                      <a:txBody>
                        <a:bodyPr/>
                        <a:lstStyle/>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165</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165</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157</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170</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175</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165</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155</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170</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r>
                  <a:tr h="474980">
                    <a:tc>
                      <a:txBody>
                        <a:bodyPr/>
                        <a:lstStyle/>
                        <a:p>
                          <a:endParaRPr lang="zh-CN"/>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blipFill>
                          <a:blip r:embed="rId2"/>
                        </a:blipFill>
                      </a:tcPr>
                    </a:tc>
                    <a:tc>
                      <a:txBody>
                        <a:bodyPr/>
                        <a:lstStyle/>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48</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57</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50</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54</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endParaRPr lang="zh-CN"/>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blipFill>
                          <a:blip r:embed="rId2"/>
                        </a:blipFill>
                      </a:tcPr>
                    </a:tc>
                    <a:tc>
                      <a:txBody>
                        <a:bodyPr/>
                        <a:lstStyle/>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61</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43</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59</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r>
                </a:tbl>
              </a:graphicData>
            </a:graphic>
          </p:graphicFrame>
        </mc:Fallback>
      </mc:AlternateContent>
      <mc:AlternateContent xmlns:mc="http://schemas.openxmlformats.org/markup-compatibility/2006">
        <mc:Choice xmlns:a14="http://schemas.microsoft.com/office/drawing/2010/main" Requires="a14">
          <p:sp>
            <p:nvSpPr>
              <p:cNvPr id="4" name="QB_6_BD.21_3#e7053ba55?vbadefaultcenterpage=1&amp;parentnodeid=5985c2947&amp;vbahtmlprocessed=1&amp;bbb=1&amp;hasbroken=1"/>
              <p:cNvSpPr/>
              <p:nvPr/>
            </p:nvSpPr>
            <p:spPr>
              <a:xfrm>
                <a:off x="502920" y="3230100"/>
                <a:ext cx="11183112" cy="1034669"/>
              </a:xfrm>
              <a:prstGeom prst="rect">
                <a:avLst/>
              </a:prstGeom>
              <a:noFill/>
            </p:spPr>
            <p:txBody>
              <a:bodyPr wrap="none" lIns="0" tIns="0" rIns="0" bIns="0" rtlCol="0" anchor="t"/>
              <a:lstStyle/>
              <a:p>
                <a:pPr algn="l" latinLnBrk="1">
                  <a:lnSpc>
                    <a:spcPct val="15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已知表中有一个数据看不清，记作</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𝑚</m:t>
                    </m:r>
                  </m:oMath>
                </a14:m>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，由最小二乘法求得</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𝑦</m:t>
                    </m:r>
                  </m:oMath>
                </a14:m>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关于</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的</a:t>
                </a:r>
                <a:r>
                  <a:rPr lang="zh-CN" altLang="en-US" sz="240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sym typeface="+mn-ea"/>
                  </a:rPr>
                  <a:t>线性</a:t>
                </a: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回归方程</a:t>
                </a:r>
                <a:endPar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endParaRPr>
              </a:p>
              <a:p>
                <a:pPr algn="l" latinLnBrk="1">
                  <a:lnSpc>
                    <a:spcPct val="150000"/>
                  </a:lnSpc>
                </a:pPr>
                <a14:m>
                  <m:oMath xmlns:m="http://schemas.openxmlformats.org/officeDocument/2006/math">
                    <m:acc>
                      <m:acc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acc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𝑦</m:t>
                        </m:r>
                      </m:e>
                    </m:acc>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0</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8</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77</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7</m:t>
                    </m:r>
                  </m:oMath>
                </a14:m>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，则当选取的女大学生身高为</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175</m:t>
                    </m:r>
                    <m:r>
                      <m:rPr>
                        <m:nor/>
                      </m:rP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m:t> </m:t>
                    </m:r>
                    <m:r>
                      <m:rPr>
                        <m:sty m:val="p"/>
                      </m:rP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cm</m:t>
                    </m:r>
                  </m:oMath>
                </a14:m>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时,</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𝑚</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i="0">
                    <a:solidFill>
                      <a:srgbClr val="000000"/>
                    </a:solidFill>
                    <a:latin typeface="宋体" panose="02010600030101010101" pitchFamily="2" charset="-122"/>
                    <a:ea typeface="宋体" panose="02010600030101010101" pitchFamily="2" charset="-122"/>
                    <a:cs typeface="宋体" panose="02010600030101010101" pitchFamily="34" charset="-120"/>
                  </a:rPr>
                  <a:t>____</a:t>
                </a: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2400" dirty="0"/>
              </a:p>
            </p:txBody>
          </p:sp>
        </mc:Choice>
        <mc:Fallback>
          <p:sp>
            <p:nvSpPr>
              <p:cNvPr id="4" name="QB_6_BD.21_3#e7053ba55?vbadefaultcenterpage=1&amp;parentnodeid=5985c2947&amp;vbahtmlprocessed=1&amp;bbb=1&amp;hasbroken=1"/>
              <p:cNvSpPr>
                <a:spLocks noRot="1" noChangeAspect="1" noMove="1" noResize="1" noEditPoints="1" noAdjustHandles="1" noChangeArrowheads="1" noChangeShapeType="1" noTextEdit="1"/>
              </p:cNvSpPr>
              <p:nvPr/>
            </p:nvSpPr>
            <p:spPr>
              <a:xfrm>
                <a:off x="502920" y="3230100"/>
                <a:ext cx="11183112" cy="1034669"/>
              </a:xfrm>
              <a:prstGeom prst="rect">
                <a:avLst/>
              </a:prstGeom>
              <a:blipFill rotWithShape="1">
                <a:blip r:embed="rId3"/>
                <a:stretch>
                  <a:fillRect t="-47" r="1" b="-6004"/>
                </a:stretch>
              </a:blipFill>
            </p:spPr>
            <p:txBody>
              <a:bodyPr/>
              <a:lstStyle/>
              <a:p>
                <a:r>
                  <a:rPr lang="zh-CN" altLang="en-US">
                    <a:noFill/>
                  </a:rPr>
                  <a:t> </a:t>
                </a:r>
              </a:p>
            </p:txBody>
          </p:sp>
        </mc:Fallback>
      </mc:AlternateContent>
      <p:sp>
        <p:nvSpPr>
          <p:cNvPr id="5" name="QB_6_AN.22_1#e7053ba55.blank?vbadefaultcenterpage=1&amp;parentnodeid=5985c2947&amp;vbapositionanswer=16&amp;vbahtmlprocessed=1"/>
          <p:cNvSpPr/>
          <p:nvPr/>
        </p:nvSpPr>
        <p:spPr>
          <a:xfrm>
            <a:off x="8509762" y="3740640"/>
            <a:ext cx="525463" cy="478600"/>
          </a:xfrm>
          <a:prstGeom prst="rect">
            <a:avLst/>
          </a:prstGeom>
          <a:noFill/>
        </p:spPr>
        <p:txBody>
          <a:bodyPr wrap="none" lIns="0" tIns="0" rIns="0" bIns="0" rtlCol="0" anchor="t"/>
          <a:lstStyle/>
          <a:p>
            <a:pPr marL="0" algn="ctr" latinLnBrk="1">
              <a:lnSpc>
                <a:spcPts val="4200"/>
              </a:lnSpc>
            </a:pP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64</a:t>
            </a:r>
            <a:endParaRPr lang="en-US" altLang="zh-CN" sz="2400" dirty="0"/>
          </a:p>
        </p:txBody>
      </p:sp>
      <mc:AlternateContent xmlns:mc="http://schemas.openxmlformats.org/markup-compatibility/2006">
        <mc:Choice xmlns:a14="http://schemas.microsoft.com/office/drawing/2010/main" Requires="a14">
          <p:sp>
            <p:nvSpPr>
              <p:cNvPr id="6" name="QB_6_EX.23_1#e7053ba55?vbadefaultcenterpage=1&amp;parentnodeid=5985c2947&amp;vbahtmlprocessed=1"/>
              <p:cNvSpPr/>
              <p:nvPr/>
            </p:nvSpPr>
            <p:spPr>
              <a:xfrm>
                <a:off x="502920" y="4327443"/>
                <a:ext cx="11183112" cy="490030"/>
              </a:xfrm>
              <a:prstGeom prst="rect">
                <a:avLst/>
              </a:prstGeom>
              <a:noFill/>
            </p:spPr>
            <p:txBody>
              <a:bodyPr wrap="square" lIns="0" tIns="0" rIns="0" bIns="0" rtlCol="0" anchor="t"/>
              <a:lstStyle/>
              <a:p>
                <a:pPr algn="l" latinLnBrk="1">
                  <a:lnSpc>
                    <a:spcPct val="150000"/>
                  </a:lnSpc>
                </a:pPr>
                <a:r>
                  <a:rPr lang="en-US" altLang="zh-CN" sz="2400" b="1"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【易错点】</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忽视回归直线过</a:t>
                </a:r>
                <a14:m>
                  <m:oMath xmlns:m="http://schemas.openxmlformats.org/officeDocument/2006/math">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bar>
                          <m:barPr>
                            <m:pos m:val="top"/>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bar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e>
                        </m:ba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bar>
                          <m:barPr>
                            <m:pos m:val="top"/>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bar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𝑦</m:t>
                            </m:r>
                          </m:e>
                        </m:bar>
                      </m:e>
                    </m:d>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，从而直接代入175求</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𝑚</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的值而致误.</a:t>
                </a:r>
                <a:endParaRPr lang="en-US" altLang="zh-CN" sz="2400" dirty="0"/>
              </a:p>
            </p:txBody>
          </p:sp>
        </mc:Choice>
        <mc:Fallback>
          <p:sp>
            <p:nvSpPr>
              <p:cNvPr id="6" name="QB_6_EX.23_1#e7053ba55?vbadefaultcenterpage=1&amp;parentnodeid=5985c2947&amp;vbahtmlprocessed=1"/>
              <p:cNvSpPr>
                <a:spLocks noRot="1" noChangeAspect="1" noMove="1" noResize="1" noEditPoints="1" noAdjustHandles="1" noChangeArrowheads="1" noChangeShapeType="1" noTextEdit="1"/>
              </p:cNvSpPr>
              <p:nvPr/>
            </p:nvSpPr>
            <p:spPr>
              <a:xfrm>
                <a:off x="502920" y="4327443"/>
                <a:ext cx="11183112" cy="490030"/>
              </a:xfrm>
              <a:prstGeom prst="rect">
                <a:avLst/>
              </a:prstGeom>
              <a:blipFill rotWithShape="1">
                <a:blip r:embed="rId4"/>
                <a:stretch>
                  <a:fillRect t="-113" r="1" b="-11848"/>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7" name="QB_6_AS.24_1#e7053ba55?vbadefaultcenterpage=1&amp;parentnodeid=5985c2947&amp;vbahtmlprocessed=1&amp;bbb=1&amp;hasbroken=1"/>
              <p:cNvSpPr/>
              <p:nvPr/>
            </p:nvSpPr>
            <p:spPr>
              <a:xfrm>
                <a:off x="502920" y="4817600"/>
                <a:ext cx="11183112" cy="1270508"/>
              </a:xfrm>
              <a:prstGeom prst="rect">
                <a:avLst/>
              </a:prstGeom>
              <a:noFill/>
            </p:spPr>
            <p:txBody>
              <a:bodyPr wrap="none" lIns="0" tIns="0" rIns="0" bIns="0" rtlCol="0" anchor="t"/>
              <a:lstStyle/>
              <a:p>
                <a:pPr algn="l" latinLnBrk="1">
                  <a:lnSpc>
                    <a:spcPct val="150000"/>
                  </a:lnSpc>
                </a:pPr>
                <a:r>
                  <a:rPr lang="en-US" altLang="zh-CN" sz="2400" b="1"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解析</a:t>
                </a:r>
                <a:r>
                  <a:rPr lang="en-US" altLang="zh-CN" sz="2400" b="1" i="0" dirty="0">
                    <a:solidFill>
                      <a:srgbClr val="FF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由表格中数据知</a:t>
                </a:r>
                <a14:m>
                  <m:oMath xmlns:m="http://schemas.openxmlformats.org/officeDocument/2006/math">
                    <m:bar>
                      <m:barPr>
                        <m:pos m:val="top"/>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bar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e>
                    </m:ba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165</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25</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，点</a:t>
                </a:r>
                <a14:m>
                  <m:oMath xmlns:m="http://schemas.openxmlformats.org/officeDocument/2006/math">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bar>
                          <m:barPr>
                            <m:pos m:val="top"/>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bar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e>
                        </m:ba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bar>
                          <m:barPr>
                            <m:pos m:val="top"/>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bar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𝑦</m:t>
                            </m:r>
                          </m:e>
                        </m:bar>
                      </m:e>
                    </m:d>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在</a:t>
                </a:r>
                <a:r>
                  <a:rPr lang="zh-CN" altLang="en-US" sz="240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sym typeface="+mn-ea"/>
                  </a:rPr>
                  <a:t>线性</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回归直线上</a:t>
                </a: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，代入回归方程得</a:t>
                </a:r>
                <a:endPar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endParaRPr>
              </a:p>
              <a:p>
                <a:pPr algn="l" latinLnBrk="1">
                  <a:lnSpc>
                    <a:spcPct val="150000"/>
                  </a:lnSpc>
                </a:pPr>
                <a14:m>
                  <m:oMath xmlns:m="http://schemas.openxmlformats.org/officeDocument/2006/math">
                    <m:bar>
                      <m:barPr>
                        <m:pos m:val="top"/>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bar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𝑦</m:t>
                        </m:r>
                      </m:e>
                    </m:ba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0</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8</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165</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25</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77</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7</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54</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5</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14:m>
                  <m:oMath xmlns:m="http://schemas.openxmlformats.org/officeDocument/2006/math">
                    <m:r>
                      <m:rPr>
                        <m:nor/>
                      </m:rP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m:t>  </m:t>
                    </m:r>
                    <m:f>
                      <m:f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fPr>
                      <m:num>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48</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57</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50</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54</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𝑚</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61</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43</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59</m:t>
                        </m:r>
                      </m:num>
                      <m:den>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8</m:t>
                        </m:r>
                      </m:den>
                    </m:f>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54</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5</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，解得</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𝑚</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64</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2400" dirty="0"/>
              </a:p>
            </p:txBody>
          </p:sp>
        </mc:Choice>
        <mc:Fallback>
          <p:sp>
            <p:nvSpPr>
              <p:cNvPr id="7" name="QB_6_AS.24_1#e7053ba55?vbadefaultcenterpage=1&amp;parentnodeid=5985c2947&amp;vbahtmlprocessed=1&amp;bbb=1&amp;hasbroken=1"/>
              <p:cNvSpPr>
                <a:spLocks noRot="1" noChangeAspect="1" noMove="1" noResize="1" noEditPoints="1" noAdjustHandles="1" noChangeArrowheads="1" noChangeShapeType="1" noTextEdit="1"/>
              </p:cNvSpPr>
              <p:nvPr/>
            </p:nvSpPr>
            <p:spPr>
              <a:xfrm>
                <a:off x="502920" y="4817600"/>
                <a:ext cx="11183112" cy="1270508"/>
              </a:xfrm>
              <a:prstGeom prst="rect">
                <a:avLst/>
              </a:prstGeom>
              <a:blipFill rotWithShape="1">
                <a:blip r:embed="rId5"/>
                <a:stretch>
                  <a:fillRect t="-39" r="1" b="-5519"/>
                </a:stretch>
              </a:blipFill>
            </p:spPr>
            <p:txBody>
              <a:bodyPr/>
              <a:lstStyle/>
              <a:p>
                <a:r>
                  <a:rPr lang="zh-CN" altLang="en-US">
                    <a:noFill/>
                  </a:rPr>
                  <a:t> </a:t>
                </a:r>
              </a:p>
            </p:txBody>
          </p:sp>
        </mc:Fallback>
      </mc:AlternateContent>
    </p:spTree>
  </p:cSld>
  <p:clrMapOvr>
    <a:masterClrMapping/>
  </p:clrMapOvr>
  <p:transition>
    <p:split dir="in"/>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bg/>
                                          </p:spTgt>
                                        </p:tgtEl>
                                        <p:attrNameLst>
                                          <p:attrName>style.visibility</p:attrName>
                                        </p:attrNameLst>
                                      </p:cBhvr>
                                      <p:to>
                                        <p:strVal val="visible"/>
                                      </p:to>
                                    </p:set>
                                    <p:animEffect transition="in" filter="wipe(left)">
                                      <p:cBhvr>
                                        <p:cTn id="7" dur="500"/>
                                        <p:tgtEl>
                                          <p:spTgt spid="5">
                                            <p:bg/>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5">
                                            <p:txEl>
                                              <p:pRg st="0" end="0"/>
                                            </p:txEl>
                                          </p:spTgt>
                                        </p:tgtEl>
                                        <p:attrNameLst>
                                          <p:attrName>style.visibility</p:attrName>
                                        </p:attrNameLst>
                                      </p:cBhvr>
                                      <p:to>
                                        <p:strVal val="visible"/>
                                      </p:to>
                                    </p:set>
                                    <p:animEffect transition="in" filter="wipe(left)">
                                      <p:cBhvr>
                                        <p:cTn id="10" dur="500"/>
                                        <p:tgtEl>
                                          <p:spTgt spid="5">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6">
                                            <p:bg/>
                                          </p:spTgt>
                                        </p:tgtEl>
                                        <p:attrNameLst>
                                          <p:attrName>style.visibility</p:attrName>
                                        </p:attrNameLst>
                                      </p:cBhvr>
                                      <p:to>
                                        <p:strVal val="visible"/>
                                      </p:to>
                                    </p:set>
                                    <p:animEffect transition="in" filter="wipe(left)">
                                      <p:cBhvr>
                                        <p:cTn id="15" dur="500"/>
                                        <p:tgtEl>
                                          <p:spTgt spid="6">
                                            <p:bg/>
                                          </p:spTgt>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6">
                                            <p:txEl>
                                              <p:pRg st="0" end="0"/>
                                            </p:txEl>
                                          </p:spTgt>
                                        </p:tgtEl>
                                        <p:attrNameLst>
                                          <p:attrName>style.visibility</p:attrName>
                                        </p:attrNameLst>
                                      </p:cBhvr>
                                      <p:to>
                                        <p:strVal val="visible"/>
                                      </p:to>
                                    </p:set>
                                    <p:animEffect transition="in" filter="wipe(left)">
                                      <p:cBhvr>
                                        <p:cTn id="18" dur="500"/>
                                        <p:tgtEl>
                                          <p:spTgt spid="6">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7">
                                            <p:txEl>
                                              <p:pRg st="0" end="0"/>
                                            </p:txEl>
                                          </p:spTgt>
                                        </p:tgtEl>
                                        <p:attrNameLst>
                                          <p:attrName>style.visibility</p:attrName>
                                        </p:attrNameLst>
                                      </p:cBhvr>
                                      <p:to>
                                        <p:strVal val="visible"/>
                                      </p:to>
                                    </p:set>
                                    <p:animEffect transition="in" filter="wipe(left)">
                                      <p:cBhvr>
                                        <p:cTn id="23" dur="500"/>
                                        <p:tgtEl>
                                          <p:spTgt spid="7">
                                            <p:txEl>
                                              <p:pRg st="0" end="0"/>
                                            </p:txEl>
                                          </p:spTgt>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7">
                                            <p:txEl>
                                              <p:pRg st="1" end="1"/>
                                            </p:txEl>
                                          </p:spTgt>
                                        </p:tgtEl>
                                        <p:attrNameLst>
                                          <p:attrName>style.visibility</p:attrName>
                                        </p:attrNameLst>
                                      </p:cBhvr>
                                      <p:to>
                                        <p:strVal val="visible"/>
                                      </p:to>
                                    </p:set>
                                    <p:animEffect transition="in" filter="wipe(left)">
                                      <p:cBhvr>
                                        <p:cTn id="26" dur="500"/>
                                        <p:tgtEl>
                                          <p:spTgt spid="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build="p"/>
      <p:bldP spid="6" grpId="0" animBg="1" build="p"/>
      <p:bldP spid="7" grpId="0" animBg="1"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_5_BD#47fcd5cdf?vbadefaultcenterpage=1&amp;parentnodeid=cb139970c&amp;vbahtmlprocessed=1"/>
          <p:cNvSpPr/>
          <p:nvPr/>
        </p:nvSpPr>
        <p:spPr>
          <a:xfrm>
            <a:off x="502920" y="756000"/>
            <a:ext cx="11183112" cy="467043"/>
          </a:xfrm>
          <a:prstGeom prst="rect">
            <a:avLst/>
          </a:prstGeom>
          <a:noFill/>
        </p:spPr>
        <p:txBody>
          <a:bodyPr wrap="square" lIns="0" tIns="0" rIns="0" bIns="0" rtlCol="0" anchor="t"/>
          <a:lstStyle/>
          <a:p>
            <a:pPr algn="l" latinLnBrk="1">
              <a:lnSpc>
                <a:spcPct val="130000"/>
              </a:lnSpc>
            </a:pPr>
            <a:r>
              <a:rPr lang="en-US" altLang="zh-CN" sz="2600" b="1"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题组2</a:t>
            </a:r>
            <a:r>
              <a:rPr lang="en-US" altLang="zh-CN" sz="2600" b="1" i="0" dirty="0">
                <a:solidFill>
                  <a:srgbClr val="000000"/>
                </a:solidFill>
                <a:latin typeface="宋体" panose="02010600030101010101" pitchFamily="2" charset="-122"/>
                <a:ea typeface="宋体" panose="02010600030101010101" pitchFamily="2" charset="-122"/>
                <a:cs typeface="宋体" panose="02010600030101010101" pitchFamily="34" charset="-120"/>
              </a:rPr>
              <a:t> </a:t>
            </a:r>
            <a:r>
              <a:rPr lang="en-US" altLang="zh-CN" sz="2600" b="1"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走进教材</a:t>
            </a:r>
            <a:endParaRPr lang="en-US" altLang="zh-CN" sz="2600" dirty="0"/>
          </a:p>
        </p:txBody>
      </p:sp>
      <mc:AlternateContent xmlns:mc="http://schemas.openxmlformats.org/markup-compatibility/2006">
        <mc:Choice xmlns:a14="http://schemas.microsoft.com/office/drawing/2010/main" Requires="a14">
          <p:sp>
            <p:nvSpPr>
              <p:cNvPr id="3" name="QB_6_BD.25_1#259b2b04e?vbadefaultcenterpage=1&amp;parentnodeid=47fcd5cdf&amp;vbahtmlprocessed=1&amp;bbb=1&amp;hasbroken=1"/>
              <p:cNvSpPr/>
              <p:nvPr/>
            </p:nvSpPr>
            <p:spPr>
              <a:xfrm>
                <a:off x="502920" y="1284890"/>
                <a:ext cx="11183112" cy="2783650"/>
              </a:xfrm>
              <a:prstGeom prst="rect">
                <a:avLst/>
              </a:prstGeom>
              <a:noFill/>
            </p:spPr>
            <p:txBody>
              <a:bodyPr wrap="none" lIns="0" tIns="0" rIns="0" bIns="0" rtlCol="0" anchor="t"/>
              <a:lstStyle/>
              <a:p>
                <a:pPr algn="l" latinLnBrk="1">
                  <a:lnSpc>
                    <a:spcPct val="130000"/>
                  </a:lnSpc>
                </a:pPr>
                <a:r>
                  <a:rPr lang="en-US" altLang="zh-CN" sz="2400" b="1"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3.</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（双空题）（人教A版选修③P103 </a:t>
                </a:r>
                <a:r>
                  <a:rPr lang="en-US" altLang="zh-CN" sz="2400" b="1"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练习T2改编）已知变量</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oMath>
                </a14:m>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和变量</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𝑦</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的3对随机观测</a:t>
                </a:r>
                <a:endPar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endParaRPr>
              </a:p>
              <a:p>
                <a:pPr latinLnBrk="1">
                  <a:lnSpc>
                    <a:spcPct val="130000"/>
                  </a:lnSpc>
                </a:pPr>
                <a:r>
                  <a:rPr lang="en-US" altLang="zh-CN" sz="2400" b="0" i="0" dirty="0" err="1">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数据为</a:t>
                </a:r>
                <a14:m>
                  <m:oMath xmlns:m="http://schemas.openxmlformats.org/officeDocument/2006/math">
                    <m:d>
                      <m:d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2</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2</m:t>
                        </m:r>
                      </m:e>
                    </m:d>
                  </m:oMath>
                </a14:m>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14:m>
                  <m:oMath xmlns:m="http://schemas.openxmlformats.org/officeDocument/2006/math">
                    <m:d>
                      <m:d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3</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1</m:t>
                        </m:r>
                      </m:e>
                    </m:d>
                  </m:oMath>
                </a14:m>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14:m>
                  <m:oMath xmlns:m="http://schemas.openxmlformats.org/officeDocument/2006/math">
                    <m:d>
                      <m:d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5</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7</m:t>
                        </m:r>
                      </m:e>
                    </m:d>
                  </m:oMath>
                </a14:m>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，两个变量的样本相关系数</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𝑟</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i="0" dirty="0">
                    <a:solidFill>
                      <a:srgbClr val="000000"/>
                    </a:solidFill>
                    <a:latin typeface="宋体" panose="02010600030101010101" pitchFamily="2" charset="-122"/>
                    <a:ea typeface="宋体" panose="02010600030101010101" pitchFamily="2" charset="-122"/>
                    <a:cs typeface="宋体" panose="02010600030101010101" pitchFamily="34" charset="-120"/>
                  </a:rPr>
                  <a:t>____</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r>
                  <a:rPr lang="en-US" altLang="zh-CN" sz="2400" b="0" i="0" dirty="0" err="1">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且</a:t>
                </a:r>
                <a:r>
                  <a:rPr lang="en-US" altLang="zh-CN" sz="2400" i="0" dirty="0" err="1">
                    <a:solidFill>
                      <a:srgbClr val="000000"/>
                    </a:solidFill>
                    <a:latin typeface="宋体" panose="02010600030101010101" pitchFamily="2" charset="-122"/>
                    <a:ea typeface="宋体" panose="02010600030101010101" pitchFamily="2" charset="-122"/>
                    <a:cs typeface="宋体" panose="02010600030101010101" pitchFamily="34" charset="-120"/>
                  </a:rPr>
                  <a:t>______</a:t>
                </a:r>
                <a:r>
                  <a:rPr lang="en-US" altLang="zh-CN" sz="2400" b="0" i="0" dirty="0" err="1">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（填</a:t>
                </a:r>
                <a:endPar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endParaRPr>
              </a:p>
              <a:p>
                <a:pPr latinLnBrk="1">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“能”或“不能”）</a:t>
                </a:r>
                <a:r>
                  <a:rPr lang="en-US" altLang="zh-CN" sz="2400" b="0" i="0" dirty="0" err="1">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据此推出这两个变量线性相关</a:t>
                </a:r>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&lt;</a:t>
                </a:r>
                <a:endPar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endParaRPr>
              </a:p>
              <a:p>
                <a:pPr latinLnBrk="1"/>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m&gt;</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oMath>
                </a14:m>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参考公式：</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𝑟</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f>
                      <m:f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fPr>
                      <m:num>
                        <m:limLow>
                          <m:limLow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limLowPr>
                          <m:e>
                            <m:limUpp>
                              <m:limUpp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limUpp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e>
                              <m:lim>
                                <m:r>
                                  <a:rPr lang="en-US" altLang="zh-CN" sz="2400" b="0">
                                    <a:solidFill>
                                      <a:srgbClr val="000000"/>
                                    </a:solidFill>
                                    <a:latin typeface="Cambria Math" panose="02040503050406030204" pitchFamily="18" charset="0"/>
                                  </a:rPr>
                                  <m:t>𝑛</m:t>
                                </m:r>
                              </m:lim>
                            </m:limUpp>
                          </m:e>
                          <m:lim>
                            <m:r>
                              <a:rPr lang="en-US" altLang="zh-CN" sz="2400" b="0">
                                <a:solidFill>
                                  <a:srgbClr val="000000"/>
                                </a:solidFill>
                                <a:latin typeface="Cambria Math" panose="02040503050406030204" pitchFamily="18" charset="0"/>
                              </a:rPr>
                              <m:t>𝑖</m:t>
                            </m:r>
                            <m:r>
                              <a:rPr lang="en-US" altLang="zh-CN" sz="2400" b="0">
                                <a:solidFill>
                                  <a:srgbClr val="000000"/>
                                </a:solidFill>
                                <a:latin typeface="Cambria Math" panose="02040503050406030204" pitchFamily="18" charset="0"/>
                              </a:rPr>
                              <m:t>=</m:t>
                            </m:r>
                            <m:r>
                              <a:rPr lang="en-US" altLang="zh-CN" sz="2400" b="0">
                                <a:solidFill>
                                  <a:srgbClr val="000000"/>
                                </a:solidFill>
                                <a:latin typeface="Cambria Math" panose="02040503050406030204" pitchFamily="18" charset="0"/>
                              </a:rPr>
                              <m:t>1</m:t>
                            </m:r>
                          </m:lim>
                        </m:limLow>
                        <m:d>
                          <m:d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dPr>
                          <m:e>
                            <m:sSub>
                              <m:sSub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e>
                              <m:sub>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𝑖</m:t>
                                </m:r>
                              </m:sub>
                            </m:sSub>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bar>
                              <m:barPr>
                                <m:pos m:val="top"/>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bar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e>
                            </m:bar>
                          </m:e>
                        </m:d>
                        <m:d>
                          <m:d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dPr>
                          <m:e>
                            <m:sSub>
                              <m:sSub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𝑦</m:t>
                                </m:r>
                              </m:e>
                              <m:sub>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𝑖</m:t>
                                </m:r>
                              </m:sub>
                            </m:sSub>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bar>
                              <m:barPr>
                                <m:pos m:val="top"/>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bar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𝑦</m:t>
                                </m:r>
                              </m:e>
                            </m:bar>
                          </m:e>
                        </m:d>
                      </m:num>
                      <m:den>
                        <m:rad>
                          <m:radPr>
                            <m:degHide m:val="on"/>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radPr>
                          <m:deg/>
                          <m:e>
                            <m:limLow>
                              <m:limLow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limLowPr>
                              <m:e>
                                <m:limUpp>
                                  <m:limUpp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limUpp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e>
                                  <m:lim>
                                    <m:r>
                                      <a:rPr lang="en-US" altLang="zh-CN" sz="2400" b="0">
                                        <a:solidFill>
                                          <a:srgbClr val="000000"/>
                                        </a:solidFill>
                                        <a:latin typeface="Cambria Math" panose="02040503050406030204" pitchFamily="18" charset="0"/>
                                      </a:rPr>
                                      <m:t>𝑛</m:t>
                                    </m:r>
                                  </m:lim>
                                </m:limUpp>
                              </m:e>
                              <m:lim>
                                <m:r>
                                  <a:rPr lang="en-US" altLang="zh-CN" sz="2400" b="0">
                                    <a:solidFill>
                                      <a:srgbClr val="000000"/>
                                    </a:solidFill>
                                    <a:latin typeface="Cambria Math" panose="02040503050406030204" pitchFamily="18" charset="0"/>
                                  </a:rPr>
                                  <m:t>𝑖</m:t>
                                </m:r>
                                <m:r>
                                  <a:rPr lang="en-US" altLang="zh-CN" sz="2400" b="0">
                                    <a:solidFill>
                                      <a:srgbClr val="000000"/>
                                    </a:solidFill>
                                    <a:latin typeface="Cambria Math" panose="02040503050406030204" pitchFamily="18" charset="0"/>
                                  </a:rPr>
                                  <m:t>=</m:t>
                                </m:r>
                                <m:r>
                                  <a:rPr lang="en-US" altLang="zh-CN" sz="2400" b="0">
                                    <a:solidFill>
                                      <a:srgbClr val="000000"/>
                                    </a:solidFill>
                                    <a:latin typeface="Cambria Math" panose="02040503050406030204" pitchFamily="18" charset="0"/>
                                  </a:rPr>
                                  <m:t>1</m:t>
                                </m:r>
                              </m:lim>
                            </m:limLow>
                            <m:sSup>
                              <m:sSup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pPr>
                              <m:e>
                                <m:d>
                                  <m:d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dPr>
                                  <m:e>
                                    <m:sSub>
                                      <m:sSub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e>
                                      <m:sub>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𝑖</m:t>
                                        </m:r>
                                      </m:sub>
                                    </m:sSub>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bar>
                                      <m:barPr>
                                        <m:pos m:val="top"/>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bar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e>
                                    </m:bar>
                                  </m:e>
                                </m:d>
                              </m:e>
                              <m:sup>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2</m:t>
                                </m:r>
                              </m:sup>
                            </m:sSup>
                            <m:limLow>
                              <m:limLow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limLowPr>
                              <m:e>
                                <m:limUpp>
                                  <m:limUpp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limUpp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e>
                                  <m:lim>
                                    <m:r>
                                      <a:rPr lang="en-US" altLang="zh-CN" sz="2400" b="0">
                                        <a:solidFill>
                                          <a:srgbClr val="000000"/>
                                        </a:solidFill>
                                        <a:latin typeface="Cambria Math" panose="02040503050406030204" pitchFamily="18" charset="0"/>
                                      </a:rPr>
                                      <m:t>𝑛</m:t>
                                    </m:r>
                                  </m:lim>
                                </m:limUpp>
                              </m:e>
                              <m:lim>
                                <m:r>
                                  <a:rPr lang="en-US" altLang="zh-CN" sz="2400" b="0">
                                    <a:solidFill>
                                      <a:srgbClr val="000000"/>
                                    </a:solidFill>
                                    <a:latin typeface="Cambria Math" panose="02040503050406030204" pitchFamily="18" charset="0"/>
                                  </a:rPr>
                                  <m:t>𝑖</m:t>
                                </m:r>
                                <m:r>
                                  <a:rPr lang="en-US" altLang="zh-CN" sz="2400" b="0">
                                    <a:solidFill>
                                      <a:srgbClr val="000000"/>
                                    </a:solidFill>
                                    <a:latin typeface="Cambria Math" panose="02040503050406030204" pitchFamily="18" charset="0"/>
                                  </a:rPr>
                                  <m:t>=</m:t>
                                </m:r>
                                <m:r>
                                  <a:rPr lang="en-US" altLang="zh-CN" sz="2400" b="0">
                                    <a:solidFill>
                                      <a:srgbClr val="000000"/>
                                    </a:solidFill>
                                    <a:latin typeface="Cambria Math" panose="02040503050406030204" pitchFamily="18" charset="0"/>
                                  </a:rPr>
                                  <m:t>1</m:t>
                                </m:r>
                              </m:lim>
                            </m:limLow>
                            <m:sSup>
                              <m:sSup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pPr>
                              <m:e>
                                <m:d>
                                  <m:d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dPr>
                                  <m:e>
                                    <m:sSub>
                                      <m:sSub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𝑦</m:t>
                                        </m:r>
                                      </m:e>
                                      <m:sub>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𝑖</m:t>
                                        </m:r>
                                      </m:sub>
                                    </m:sSub>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bar>
                                      <m:barPr>
                                        <m:pos m:val="top"/>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bar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𝑦</m:t>
                                        </m:r>
                                      </m:e>
                                    </m:bar>
                                  </m:e>
                                </m:d>
                              </m:e>
                              <m:sup>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2</m:t>
                                </m:r>
                              </m:sup>
                            </m:sSup>
                          </m:e>
                        </m:rad>
                      </m:den>
                    </m:f>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endPar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endParaRPr>
              </a:p>
              <a:p>
                <a:pPr marL="0" algn="l" latinLnBrk="1">
                  <a:lnSpc>
                    <a:spcPct val="150000"/>
                  </a:lnSpc>
                </a:pPr>
                <a:endParaRPr lang="en-US" altLang="zh-CN" sz="2400" dirty="0"/>
              </a:p>
            </p:txBody>
          </p:sp>
        </mc:Choice>
        <mc:Fallback>
          <p:sp>
            <p:nvSpPr>
              <p:cNvPr id="3" name="QB_6_BD.25_1#259b2b04e?vbadefaultcenterpage=1&amp;parentnodeid=47fcd5cdf&amp;vbahtmlprocessed=1&amp;bbb=1&amp;hasbroken=1"/>
              <p:cNvSpPr>
                <a:spLocks noRot="1" noChangeAspect="1" noMove="1" noResize="1" noEditPoints="1" noAdjustHandles="1" noChangeArrowheads="1" noChangeShapeType="1" noTextEdit="1"/>
              </p:cNvSpPr>
              <p:nvPr/>
            </p:nvSpPr>
            <p:spPr>
              <a:xfrm>
                <a:off x="502920" y="1284890"/>
                <a:ext cx="11183112" cy="2783650"/>
              </a:xfrm>
              <a:prstGeom prst="rect">
                <a:avLst/>
              </a:prstGeom>
              <a:blipFill rotWithShape="1">
                <a:blip r:embed="rId1"/>
                <a:stretch>
                  <a:fillRect t="-10" r="-1776" b="-18702"/>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 name="QB_6_AN.26_1#259b2b04e.blank?vbadefaultcenterpage=1&amp;parentnodeid=47fcd5cdf&amp;vbapositionanswer=17&amp;vbahtmlprocessed=1"/>
              <p:cNvSpPr/>
              <p:nvPr/>
            </p:nvSpPr>
            <p:spPr>
              <a:xfrm>
                <a:off x="8695373" y="1767744"/>
                <a:ext cx="550863" cy="353441"/>
              </a:xfrm>
              <a:prstGeom prst="rect">
                <a:avLst/>
              </a:prstGeom>
              <a:noFill/>
            </p:spPr>
            <p:txBody>
              <a:bodyPr wrap="none" lIns="0" tIns="0" rIns="0" bIns="0" rtlCol="0" anchor="t"/>
              <a:lstStyle/>
              <a:p>
                <a:pPr marL="0" algn="ctr" latinLnBrk="1">
                  <a:lnSpc>
                    <a:spcPts val="3000"/>
                  </a:lnSpc>
                </a:pP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endParaRPr lang="en-US" altLang="zh-CN" sz="100" dirty="0"/>
              </a:p>
            </p:txBody>
          </p:sp>
        </mc:Choice>
        <mc:Fallback>
          <p:sp>
            <p:nvSpPr>
              <p:cNvPr id="4" name="QB_6_AN.26_1#259b2b04e.blank?vbadefaultcenterpage=1&amp;parentnodeid=47fcd5cdf&amp;vbapositionanswer=17&amp;vbahtmlprocessed=1"/>
              <p:cNvSpPr>
                <a:spLocks noRot="1" noChangeAspect="1" noMove="1" noResize="1" noEditPoints="1" noAdjustHandles="1" noChangeArrowheads="1" noChangeShapeType="1" noTextEdit="1"/>
              </p:cNvSpPr>
              <p:nvPr/>
            </p:nvSpPr>
            <p:spPr>
              <a:xfrm>
                <a:off x="8695373" y="1767744"/>
                <a:ext cx="550863" cy="353441"/>
              </a:xfrm>
              <a:prstGeom prst="rect">
                <a:avLst/>
              </a:prstGeom>
              <a:blipFill rotWithShape="1">
                <a:blip r:embed="rId2"/>
                <a:stretch>
                  <a:fillRect l="-58" t="-153" b="-7645"/>
                </a:stretch>
              </a:blipFill>
            </p:spPr>
            <p:txBody>
              <a:bodyPr/>
              <a:lstStyle/>
              <a:p>
                <a:r>
                  <a:rPr lang="zh-CN" altLang="en-US">
                    <a:noFill/>
                  </a:rPr>
                  <a:t> </a:t>
                </a:r>
              </a:p>
            </p:txBody>
          </p:sp>
        </mc:Fallback>
      </mc:AlternateContent>
      <p:sp>
        <p:nvSpPr>
          <p:cNvPr id="5" name="QB_6_AN.27_1#259b2b04e.blank?vbadefaultcenterpage=1&amp;parentnodeid=47fcd5cdf&amp;vbapositionanswer=18&amp;vbahtmlprocessed=1"/>
          <p:cNvSpPr/>
          <p:nvPr/>
        </p:nvSpPr>
        <p:spPr>
          <a:xfrm>
            <a:off x="9927273" y="1722278"/>
            <a:ext cx="830263" cy="431165"/>
          </a:xfrm>
          <a:prstGeom prst="rect">
            <a:avLst/>
          </a:prstGeom>
          <a:noFill/>
        </p:spPr>
        <p:txBody>
          <a:bodyPr wrap="none" lIns="0" tIns="0" rIns="0" bIns="0" rtlCol="0" anchor="t"/>
          <a:lstStyle/>
          <a:p>
            <a:pPr marL="0" algn="ctr" latinLnBrk="1">
              <a:lnSpc>
                <a:spcPts val="3700"/>
              </a:lnSpc>
            </a:pP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不能</a:t>
            </a:r>
            <a:endParaRPr lang="en-US" altLang="zh-CN" sz="2400" dirty="0"/>
          </a:p>
        </p:txBody>
      </p:sp>
      <mc:AlternateContent xmlns:mc="http://schemas.openxmlformats.org/markup-compatibility/2006">
        <mc:Choice xmlns:a14="http://schemas.microsoft.com/office/drawing/2010/main" Requires="a14">
          <p:sp>
            <p:nvSpPr>
              <p:cNvPr id="6" name="QB_6_AS.28_1#259b2b04e?vbadefaultcenterpage=1&amp;parentnodeid=47fcd5cdf&amp;vbahtmlprocessed=1&amp;bbb=1&amp;hasbroken=1"/>
              <p:cNvSpPr/>
              <p:nvPr/>
            </p:nvSpPr>
            <p:spPr>
              <a:xfrm>
                <a:off x="502920" y="4073747"/>
                <a:ext cx="11183112" cy="2629662"/>
              </a:xfrm>
              <a:prstGeom prst="rect">
                <a:avLst/>
              </a:prstGeom>
              <a:noFill/>
            </p:spPr>
            <p:txBody>
              <a:bodyPr wrap="none" lIns="0" tIns="0" rIns="0" bIns="0" rtlCol="0" anchor="t"/>
              <a:lstStyle/>
              <a:p>
                <a:pPr algn="l" latinLnBrk="1"/>
                <a:r>
                  <a:rPr lang="en-US" altLang="zh-CN" sz="2400" b="1"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解析</a:t>
                </a:r>
                <a:r>
                  <a:rPr lang="en-US" altLang="zh-CN" sz="2400" b="1" i="0" dirty="0">
                    <a:solidFill>
                      <a:srgbClr val="FF0000"/>
                    </a:solidFill>
                    <a:latin typeface="宋体" panose="02010600030101010101" pitchFamily="2" charset="-122"/>
                    <a:ea typeface="宋体" panose="02010600030101010101" pitchFamily="2" charset="-122"/>
                    <a:cs typeface="宋体" panose="02010600030101010101" pitchFamily="34" charset="-120"/>
                  </a:rPr>
                  <a:t> </a:t>
                </a:r>
                <a14:m>
                  <m:oMath xmlns:m="http://schemas.openxmlformats.org/officeDocument/2006/math">
                    <m:bar>
                      <m:barPr>
                        <m:pos m:val="top"/>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bar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e>
                    </m:ba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f>
                      <m:f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fPr>
                      <m:num>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3</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5</m:t>
                        </m:r>
                      </m:num>
                      <m:den>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3</m:t>
                        </m:r>
                      </m:den>
                    </m:f>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f>
                      <m:f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fPr>
                      <m:num>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10</m:t>
                        </m:r>
                      </m:num>
                      <m:den>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3</m:t>
                        </m:r>
                      </m:den>
                    </m:f>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14:m>
                  <m:oMath xmlns:m="http://schemas.openxmlformats.org/officeDocument/2006/math">
                    <m:bar>
                      <m:barPr>
                        <m:pos m:val="top"/>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bar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𝑦</m:t>
                        </m:r>
                      </m:e>
                    </m:ba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f>
                      <m:f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fPr>
                      <m:num>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7</m:t>
                        </m:r>
                      </m:num>
                      <m:den>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3</m:t>
                        </m:r>
                      </m:den>
                    </m:f>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，则样本相关系数</a:t>
                </a:r>
                <a:endPar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endParaRPr>
              </a:p>
              <a:p>
                <a:pPr latinLnBrk="1"/>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𝑟</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f>
                      <m:f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fPr>
                      <m:num>
                        <m:limLow>
                          <m:limLow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limLowPr>
                          <m:e>
                            <m:limUpp>
                              <m:limUp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limUpp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e>
                              <m:lim>
                                <m:r>
                                  <a:rPr lang="en-US" altLang="zh-CN" sz="2400" b="0">
                                    <a:solidFill>
                                      <a:srgbClr val="FF0000"/>
                                    </a:solidFill>
                                    <a:latin typeface="Cambria Math" panose="02040503050406030204" pitchFamily="18" charset="0"/>
                                  </a:rPr>
                                  <m:t>3</m:t>
                                </m:r>
                              </m:lim>
                            </m:limUpp>
                          </m:e>
                          <m:lim>
                            <m:r>
                              <a:rPr lang="en-US" altLang="zh-CN" sz="2400" b="0">
                                <a:solidFill>
                                  <a:srgbClr val="FF0000"/>
                                </a:solidFill>
                                <a:latin typeface="Cambria Math" panose="02040503050406030204" pitchFamily="18" charset="0"/>
                              </a:rPr>
                              <m:t>𝑖</m:t>
                            </m:r>
                            <m:r>
                              <a:rPr lang="en-US" altLang="zh-CN" sz="2400" b="0">
                                <a:solidFill>
                                  <a:srgbClr val="FF0000"/>
                                </a:solidFill>
                                <a:latin typeface="Cambria Math" panose="02040503050406030204" pitchFamily="18" charset="0"/>
                              </a:rPr>
                              <m:t>=</m:t>
                            </m:r>
                            <m:r>
                              <a:rPr lang="en-US" altLang="zh-CN" sz="2400" b="0">
                                <a:solidFill>
                                  <a:srgbClr val="FF0000"/>
                                </a:solidFill>
                                <a:latin typeface="Cambria Math" panose="02040503050406030204" pitchFamily="18" charset="0"/>
                              </a:rPr>
                              <m:t>1</m:t>
                            </m:r>
                          </m:lim>
                        </m:limLow>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𝑖</m:t>
                                </m:r>
                              </m:sub>
                            </m:s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bar>
                              <m:barPr>
                                <m:pos m:val="top"/>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bar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e>
                            </m:bar>
                          </m:e>
                        </m:d>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𝑦</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𝑖</m:t>
                                </m:r>
                              </m:sub>
                            </m:s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bar>
                              <m:barPr>
                                <m:pos m:val="top"/>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bar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𝑦</m:t>
                                </m:r>
                              </m:e>
                            </m:bar>
                          </m:e>
                        </m:d>
                      </m:num>
                      <m:den>
                        <m:rad>
                          <m:radPr>
                            <m:degHide m:val="on"/>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radPr>
                          <m:deg/>
                          <m:e>
                            <m:limLow>
                              <m:limLow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limLowPr>
                              <m:e>
                                <m:limUpp>
                                  <m:limUp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limUpp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e>
                                  <m:lim>
                                    <m:r>
                                      <a:rPr lang="en-US" altLang="zh-CN" sz="2400" b="0">
                                        <a:solidFill>
                                          <a:srgbClr val="FF0000"/>
                                        </a:solidFill>
                                        <a:latin typeface="Cambria Math" panose="02040503050406030204" pitchFamily="18" charset="0"/>
                                      </a:rPr>
                                      <m:t>3</m:t>
                                    </m:r>
                                  </m:lim>
                                </m:limUpp>
                              </m:e>
                              <m:lim>
                                <m:r>
                                  <a:rPr lang="en-US" altLang="zh-CN" sz="2400" b="0">
                                    <a:solidFill>
                                      <a:srgbClr val="FF0000"/>
                                    </a:solidFill>
                                    <a:latin typeface="Cambria Math" panose="02040503050406030204" pitchFamily="18" charset="0"/>
                                  </a:rPr>
                                  <m:t>𝑖</m:t>
                                </m:r>
                                <m:r>
                                  <a:rPr lang="en-US" altLang="zh-CN" sz="2400" b="0">
                                    <a:solidFill>
                                      <a:srgbClr val="FF0000"/>
                                    </a:solidFill>
                                    <a:latin typeface="Cambria Math" panose="02040503050406030204" pitchFamily="18" charset="0"/>
                                  </a:rPr>
                                  <m:t>=</m:t>
                                </m:r>
                                <m:r>
                                  <a:rPr lang="en-US" altLang="zh-CN" sz="2400" b="0">
                                    <a:solidFill>
                                      <a:srgbClr val="FF0000"/>
                                    </a:solidFill>
                                    <a:latin typeface="Cambria Math" panose="02040503050406030204" pitchFamily="18" charset="0"/>
                                  </a:rPr>
                                  <m:t>1</m:t>
                                </m:r>
                              </m:lim>
                            </m:limLow>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𝑖</m:t>
                                        </m:r>
                                      </m:sub>
                                    </m:s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bar>
                                      <m:barPr>
                                        <m:pos m:val="top"/>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bar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e>
                                    </m:bar>
                                  </m:e>
                                </m:d>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limLow>
                              <m:limLow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limLowPr>
                              <m:e>
                                <m:limUpp>
                                  <m:limUp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limUpp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e>
                                  <m:lim>
                                    <m:r>
                                      <a:rPr lang="en-US" altLang="zh-CN" sz="2400" b="0">
                                        <a:solidFill>
                                          <a:srgbClr val="FF0000"/>
                                        </a:solidFill>
                                        <a:latin typeface="Cambria Math" panose="02040503050406030204" pitchFamily="18" charset="0"/>
                                      </a:rPr>
                                      <m:t>3</m:t>
                                    </m:r>
                                  </m:lim>
                                </m:limUpp>
                              </m:e>
                              <m:lim>
                                <m:r>
                                  <a:rPr lang="en-US" altLang="zh-CN" sz="2400" b="0">
                                    <a:solidFill>
                                      <a:srgbClr val="FF0000"/>
                                    </a:solidFill>
                                    <a:latin typeface="Cambria Math" panose="02040503050406030204" pitchFamily="18" charset="0"/>
                                  </a:rPr>
                                  <m:t>𝑖</m:t>
                                </m:r>
                                <m:r>
                                  <a:rPr lang="en-US" altLang="zh-CN" sz="2400" b="0">
                                    <a:solidFill>
                                      <a:srgbClr val="FF0000"/>
                                    </a:solidFill>
                                    <a:latin typeface="Cambria Math" panose="02040503050406030204" pitchFamily="18" charset="0"/>
                                  </a:rPr>
                                  <m:t>=</m:t>
                                </m:r>
                                <m:r>
                                  <a:rPr lang="en-US" altLang="zh-CN" sz="2400" b="0">
                                    <a:solidFill>
                                      <a:srgbClr val="FF0000"/>
                                    </a:solidFill>
                                    <a:latin typeface="Cambria Math" panose="02040503050406030204" pitchFamily="18" charset="0"/>
                                  </a:rPr>
                                  <m:t>1</m:t>
                                </m:r>
                              </m:lim>
                            </m:limLow>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𝑦</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𝑖</m:t>
                                        </m:r>
                                      </m:sub>
                                    </m:s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bar>
                                      <m:barPr>
                                        <m:pos m:val="top"/>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bar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𝑦</m:t>
                                        </m:r>
                                      </m:e>
                                    </m:bar>
                                  </m:e>
                                </m:d>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e>
                        </m:rad>
                      </m:den>
                    </m:f>
                    <m:r>
                      <m:rPr>
                        <m:nor/>
                      </m:rP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m:t>  </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f>
                      <m:f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fPr>
                      <m:num>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f>
                              <m:f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fPr>
                              <m:num>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4</m:t>
                                </m:r>
                              </m:num>
                              <m:den>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3</m:t>
                                </m:r>
                              </m:den>
                            </m:f>
                          </m:e>
                        </m:d>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4</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f>
                              <m:f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fPr>
                              <m:num>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num>
                              <m:den>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3</m:t>
                                </m:r>
                              </m:den>
                            </m:f>
                          </m:e>
                        </m:d>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f>
                          <m:f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fPr>
                          <m:num>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5</m:t>
                            </m:r>
                          </m:num>
                          <m:den>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3</m:t>
                            </m:r>
                          </m:den>
                        </m:f>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5</m:t>
                            </m:r>
                          </m:e>
                        </m:d>
                      </m:num>
                      <m:den>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14</m:t>
                        </m:r>
                      </m:den>
                    </m:f>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，虽然样本相关系数为</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，三</a:t>
                </a:r>
                <a:endPar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endParaRPr>
              </a:p>
              <a:p>
                <a:pPr latinLnBrk="1"/>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个样本点在一条直线上</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，但是由于样本量太小</a:t>
                </a: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，据此推断两个变量完全线性相关并</a:t>
                </a:r>
                <a:endPar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endParaRPr>
              </a:p>
              <a:p>
                <a:pPr latinLnBrk="1"/>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不可靠</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2400" dirty="0"/>
              </a:p>
            </p:txBody>
          </p:sp>
        </mc:Choice>
        <mc:Fallback>
          <p:sp>
            <p:nvSpPr>
              <p:cNvPr id="6" name="QB_6_AS.28_1#259b2b04e?vbadefaultcenterpage=1&amp;parentnodeid=47fcd5cdf&amp;vbahtmlprocessed=1&amp;bbb=1&amp;hasbroken=1"/>
              <p:cNvSpPr>
                <a:spLocks noRot="1" noChangeAspect="1" noMove="1" noResize="1" noEditPoints="1" noAdjustHandles="1" noChangeArrowheads="1" noChangeShapeType="1" noTextEdit="1"/>
              </p:cNvSpPr>
              <p:nvPr/>
            </p:nvSpPr>
            <p:spPr>
              <a:xfrm>
                <a:off x="502920" y="4073747"/>
                <a:ext cx="11183112" cy="2629662"/>
              </a:xfrm>
              <a:prstGeom prst="rect">
                <a:avLst/>
              </a:prstGeom>
              <a:blipFill rotWithShape="1">
                <a:blip r:embed="rId3"/>
                <a:stretch>
                  <a:fillRect t="-8" r="-1100" b="13"/>
                </a:stretch>
              </a:blipFill>
            </p:spPr>
            <p:txBody>
              <a:bodyPr/>
              <a:lstStyle/>
              <a:p>
                <a:r>
                  <a:rPr lang="zh-CN" altLang="en-US">
                    <a:noFill/>
                  </a:rPr>
                  <a:t> </a:t>
                </a:r>
              </a:p>
            </p:txBody>
          </p:sp>
        </mc:Fallback>
      </mc:AlternateContent>
    </p:spTree>
  </p:cSld>
  <p:clrMapOvr>
    <a:masterClrMapping/>
  </p:clrMapOvr>
  <p:transition>
    <p:split dir="in"/>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bg/>
                                          </p:spTgt>
                                        </p:tgtEl>
                                        <p:attrNameLst>
                                          <p:attrName>style.visibility</p:attrName>
                                        </p:attrNameLst>
                                      </p:cBhvr>
                                      <p:to>
                                        <p:strVal val="visible"/>
                                      </p:to>
                                    </p:set>
                                    <p:animEffect transition="in" filter="wipe(left)">
                                      <p:cBhvr>
                                        <p:cTn id="7" dur="500"/>
                                        <p:tgtEl>
                                          <p:spTgt spid="4">
                                            <p:bg/>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xEl>
                                              <p:pRg st="0" end="0"/>
                                            </p:txEl>
                                          </p:spTgt>
                                        </p:tgtEl>
                                        <p:attrNameLst>
                                          <p:attrName>style.visibility</p:attrName>
                                        </p:attrNameLst>
                                      </p:cBhvr>
                                      <p:to>
                                        <p:strVal val="visible"/>
                                      </p:to>
                                    </p:set>
                                    <p:animEffect transition="in" filter="wipe(left)">
                                      <p:cBhvr>
                                        <p:cTn id="10" dur="500"/>
                                        <p:tgtEl>
                                          <p:spTgt spid="4">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5">
                                            <p:bg/>
                                          </p:spTgt>
                                        </p:tgtEl>
                                        <p:attrNameLst>
                                          <p:attrName>style.visibility</p:attrName>
                                        </p:attrNameLst>
                                      </p:cBhvr>
                                      <p:to>
                                        <p:strVal val="visible"/>
                                      </p:to>
                                    </p:set>
                                    <p:animEffect transition="in" filter="wipe(left)">
                                      <p:cBhvr>
                                        <p:cTn id="15" dur="500"/>
                                        <p:tgtEl>
                                          <p:spTgt spid="5">
                                            <p:bg/>
                                          </p:spTgt>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5">
                                            <p:txEl>
                                              <p:pRg st="0" end="0"/>
                                            </p:txEl>
                                          </p:spTgt>
                                        </p:tgtEl>
                                        <p:attrNameLst>
                                          <p:attrName>style.visibility</p:attrName>
                                        </p:attrNameLst>
                                      </p:cBhvr>
                                      <p:to>
                                        <p:strVal val="visible"/>
                                      </p:to>
                                    </p:set>
                                    <p:animEffect transition="in" filter="wipe(left)">
                                      <p:cBhvr>
                                        <p:cTn id="18" dur="500"/>
                                        <p:tgtEl>
                                          <p:spTgt spid="5">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6">
                                            <p:bg/>
                                          </p:spTgt>
                                        </p:tgtEl>
                                        <p:attrNameLst>
                                          <p:attrName>style.visibility</p:attrName>
                                        </p:attrNameLst>
                                      </p:cBhvr>
                                      <p:to>
                                        <p:strVal val="visible"/>
                                      </p:to>
                                    </p:set>
                                    <p:animEffect transition="in" filter="wipe(left)">
                                      <p:cBhvr>
                                        <p:cTn id="23" dur="500"/>
                                        <p:tgtEl>
                                          <p:spTgt spid="6">
                                            <p:bg/>
                                          </p:spTgt>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6">
                                            <p:txEl>
                                              <p:pRg st="0" end="0"/>
                                            </p:txEl>
                                          </p:spTgt>
                                        </p:tgtEl>
                                        <p:attrNameLst>
                                          <p:attrName>style.visibility</p:attrName>
                                        </p:attrNameLst>
                                      </p:cBhvr>
                                      <p:to>
                                        <p:strVal val="visible"/>
                                      </p:to>
                                    </p:set>
                                    <p:animEffect transition="in" filter="wipe(left)">
                                      <p:cBhvr>
                                        <p:cTn id="26" dur="500"/>
                                        <p:tgtEl>
                                          <p:spTgt spid="6">
                                            <p:txEl>
                                              <p:pRg st="0" end="0"/>
                                            </p:txEl>
                                          </p:spTgt>
                                        </p:tgtEl>
                                      </p:cBhvr>
                                    </p:animEffect>
                                  </p:childTnLst>
                                </p:cTn>
                              </p:par>
                              <p:par>
                                <p:cTn id="27" presetID="22" presetClass="entr" presetSubtype="8" fill="hold" grpId="0" nodeType="withEffect">
                                  <p:stCondLst>
                                    <p:cond delay="0"/>
                                  </p:stCondLst>
                                  <p:childTnLst>
                                    <p:set>
                                      <p:cBhvr>
                                        <p:cTn id="28" dur="1" fill="hold">
                                          <p:stCondLst>
                                            <p:cond delay="0"/>
                                          </p:stCondLst>
                                        </p:cTn>
                                        <p:tgtEl>
                                          <p:spTgt spid="6">
                                            <p:txEl>
                                              <p:pRg st="1" end="1"/>
                                            </p:txEl>
                                          </p:spTgt>
                                        </p:tgtEl>
                                        <p:attrNameLst>
                                          <p:attrName>style.visibility</p:attrName>
                                        </p:attrNameLst>
                                      </p:cBhvr>
                                      <p:to>
                                        <p:strVal val="visible"/>
                                      </p:to>
                                    </p:set>
                                    <p:animEffect transition="in" filter="wipe(left)">
                                      <p:cBhvr>
                                        <p:cTn id="29" dur="500"/>
                                        <p:tgtEl>
                                          <p:spTgt spid="6">
                                            <p:txEl>
                                              <p:pRg st="1" end="1"/>
                                            </p:txEl>
                                          </p:spTgt>
                                        </p:tgtEl>
                                      </p:cBhvr>
                                    </p:animEffect>
                                  </p:childTnLst>
                                </p:cTn>
                              </p:par>
                              <p:par>
                                <p:cTn id="30" presetID="22" presetClass="entr" presetSubtype="8" fill="hold" grpId="0" nodeType="withEffect">
                                  <p:stCondLst>
                                    <p:cond delay="0"/>
                                  </p:stCondLst>
                                  <p:childTnLst>
                                    <p:set>
                                      <p:cBhvr>
                                        <p:cTn id="31" dur="1" fill="hold">
                                          <p:stCondLst>
                                            <p:cond delay="0"/>
                                          </p:stCondLst>
                                        </p:cTn>
                                        <p:tgtEl>
                                          <p:spTgt spid="6">
                                            <p:txEl>
                                              <p:pRg st="2" end="2"/>
                                            </p:txEl>
                                          </p:spTgt>
                                        </p:tgtEl>
                                        <p:attrNameLst>
                                          <p:attrName>style.visibility</p:attrName>
                                        </p:attrNameLst>
                                      </p:cBhvr>
                                      <p:to>
                                        <p:strVal val="visible"/>
                                      </p:to>
                                    </p:set>
                                    <p:animEffect transition="in" filter="wipe(left)">
                                      <p:cBhvr>
                                        <p:cTn id="32" dur="500"/>
                                        <p:tgtEl>
                                          <p:spTgt spid="6">
                                            <p:txEl>
                                              <p:pRg st="2" end="2"/>
                                            </p:txEl>
                                          </p:spTgt>
                                        </p:tgtEl>
                                      </p:cBhvr>
                                    </p:animEffect>
                                  </p:childTnLst>
                                </p:cTn>
                              </p:par>
                              <p:par>
                                <p:cTn id="33" presetID="22" presetClass="entr" presetSubtype="8" fill="hold" grpId="0" nodeType="withEffect">
                                  <p:stCondLst>
                                    <p:cond delay="0"/>
                                  </p:stCondLst>
                                  <p:childTnLst>
                                    <p:set>
                                      <p:cBhvr>
                                        <p:cTn id="34" dur="1" fill="hold">
                                          <p:stCondLst>
                                            <p:cond delay="0"/>
                                          </p:stCondLst>
                                        </p:cTn>
                                        <p:tgtEl>
                                          <p:spTgt spid="6">
                                            <p:txEl>
                                              <p:pRg st="3" end="3"/>
                                            </p:txEl>
                                          </p:spTgt>
                                        </p:tgtEl>
                                        <p:attrNameLst>
                                          <p:attrName>style.visibility</p:attrName>
                                        </p:attrNameLst>
                                      </p:cBhvr>
                                      <p:to>
                                        <p:strVal val="visible"/>
                                      </p:to>
                                    </p:set>
                                    <p:animEffect transition="in" filter="wipe(left)">
                                      <p:cBhvr>
                                        <p:cTn id="35" dur="500"/>
                                        <p:tgtEl>
                                          <p:spTgt spid="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build="p"/>
      <p:bldP spid="5" grpId="0" animBg="1" build="p"/>
      <p:bldP spid="6" grpId="0" animBg="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QC_6_BD.29_1#c4d1f3a50?hastextimagelayout=1&amp;vbadefaultcenterpage=1&amp;parentnodeid=47fcd5cdf&amp;vbahtmlprocessed=1&amp;hassurround=1" descr="preencoded.png"/>
          <p:cNvPicPr>
            <a:picLocks noChangeAspect="1"/>
          </p:cNvPicPr>
          <p:nvPr/>
        </p:nvPicPr>
        <p:blipFill>
          <a:blip r:embed="rId1">
            <a:clrChange>
              <a:clrFrom>
                <a:srgbClr val="FFFFFF"/>
              </a:clrFrom>
              <a:clrTo>
                <a:srgbClr val="FFFFFF">
                  <a:alpha val="0"/>
                </a:srgbClr>
              </a:clrTo>
            </a:clrChange>
          </a:blip>
          <a:stretch>
            <a:fillRect/>
          </a:stretch>
        </p:blipFill>
        <p:spPr>
          <a:xfrm>
            <a:off x="6918804" y="801720"/>
            <a:ext cx="4709160" cy="2578608"/>
          </a:xfrm>
          <a:prstGeom prst="rect">
            <a:avLst/>
          </a:prstGeom>
          <a:noFill/>
          <a:extLst>
            <a:ext uri="{909E8E84-426E-40DD-AFC4-6F175D3DCCD1}">
              <a14:hiddenFill xmlns:a14="http://schemas.microsoft.com/office/drawing/2010/main">
                <a:solidFill>
                  <a:scrgbClr r="0" g="0" b="0">
                    <a:alpha val="0"/>
                  </a:scrgbClr>
                </a:solidFill>
              </a14:hiddenFill>
            </a:ext>
          </a:extLst>
        </p:spPr>
      </p:pic>
      <mc:AlternateContent xmlns:mc="http://schemas.openxmlformats.org/markup-compatibility/2006">
        <mc:Choice xmlns:a14="http://schemas.microsoft.com/office/drawing/2010/main" Requires="a14">
          <p:sp>
            <p:nvSpPr>
              <p:cNvPr id="3" name="QC_6_BD.29_2#c4d1f3a50?hastextimagelayout=1&amp;vbadefaultcenterpage=1&amp;parentnodeid=47fcd5cdf&amp;vbahtmlprocessed=1&amp;bbb=1&amp;hasbroken=1"/>
              <p:cNvSpPr/>
              <p:nvPr/>
            </p:nvSpPr>
            <p:spPr>
              <a:xfrm>
                <a:off x="502920" y="756000"/>
                <a:ext cx="6336792" cy="3384995"/>
              </a:xfrm>
              <a:prstGeom prst="rect">
                <a:avLst/>
              </a:prstGeom>
              <a:noFill/>
            </p:spPr>
            <p:txBody>
              <a:bodyPr wrap="none" lIns="0" tIns="0" rIns="0" bIns="0" rtlCol="0" anchor="t"/>
              <a:lstStyle/>
              <a:p>
                <a:pPr algn="l" latinLnBrk="1">
                  <a:lnSpc>
                    <a:spcPct val="150000"/>
                  </a:lnSpc>
                </a:pPr>
                <a:r>
                  <a:rPr lang="en-US" altLang="zh-CN" sz="2400" b="1"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4.</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（人教A版选修③P138 </a:t>
                </a:r>
                <a:r>
                  <a:rPr lang="en-US" altLang="zh-CN" sz="2400" b="1"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 T2改编）根据变量</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𝑌</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和</a:t>
                </a:r>
                <a:endPar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endParaRPr>
              </a:p>
              <a:p>
                <a:pPr latinLnBrk="1">
                  <a:lnSpc>
                    <a:spcPct val="150000"/>
                  </a:lnSpc>
                </a:pPr>
                <a:r>
                  <a:rPr lang="en-US" altLang="zh-CN" sz="2400" b="0" i="0" dirty="0" err="1">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变量</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err="1">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的成对样本观测数据，由一元线性回归模</a:t>
                </a:r>
                <a:endPar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endParaRPr>
              </a:p>
              <a:p>
                <a:pPr latinLnBrk="1">
                  <a:lnSpc>
                    <a:spcPct val="15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型</a:t>
                </a:r>
                <a14:m>
                  <m:oMath xmlns:m="http://schemas.openxmlformats.org/officeDocument/2006/math">
                    <m:d>
                      <m:dPr>
                        <m:begChr m:val="{"/>
                        <m:endChr m:val=""/>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dPr>
                      <m:e>
                        <m:eqArr>
                          <m:eqArr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eqArr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&amp;</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𝑌</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𝑏𝑥</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𝑎</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𝑒</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e>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&amp;</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𝐸</m:t>
                            </m:r>
                            <m:d>
                              <m:d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𝑒</m:t>
                                </m:r>
                              </m:e>
                            </m:d>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0</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𝐷</m:t>
                            </m:r>
                            <m:d>
                              <m:d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𝑒</m:t>
                                </m:r>
                              </m:e>
                            </m:d>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sSup>
                              <m:sSup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𝜎</m:t>
                                </m:r>
                              </m:e>
                              <m:sup>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2</m:t>
                                </m:r>
                              </m:sup>
                            </m:sSup>
                          </m:e>
                        </m:eqArr>
                      </m:e>
                    </m:d>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err="1">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得到回归模型</a:t>
                </a:r>
                <a:endPar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endParaRPr>
              </a:p>
              <a:p>
                <a:pPr latinLnBrk="1">
                  <a:lnSpc>
                    <a:spcPct val="150000"/>
                  </a:lnSpc>
                </a:pPr>
                <a14:m>
                  <m:oMath xmlns:m="http://schemas.openxmlformats.org/officeDocument/2006/math">
                    <m:acc>
                      <m:acc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acc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𝑦</m:t>
                        </m:r>
                      </m:e>
                    </m:acc>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acc>
                      <m:acc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acc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𝑏</m:t>
                        </m:r>
                      </m:e>
                    </m:acc>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acc>
                      <m:acc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acc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𝑎</m:t>
                        </m:r>
                      </m:e>
                    </m:acc>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r>
                  <a:rPr lang="en-US" altLang="zh-CN" sz="2400" b="0" i="0" dirty="0" err="1">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对应的残差如图所示，模型误差</a:t>
                </a:r>
                <a:endPar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endParaRPr>
              </a:p>
              <a:p>
                <a:pPr latinLnBrk="1">
                  <a:lnSpc>
                    <a:spcPct val="15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r>
                  <a:rPr lang="en-US" altLang="zh-CN" sz="2400" b="0" i="0" dirty="0">
                    <a:solidFill>
                      <a:srgbClr val="00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1" i="0" dirty="0">
                    <a:solidFill>
                      <a:srgbClr val="00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r>
                  <a:rPr lang="en-US" altLang="zh-CN" sz="2400" b="0" i="0" dirty="0">
                    <a:solidFill>
                      <a:srgbClr val="00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2400" dirty="0"/>
              </a:p>
            </p:txBody>
          </p:sp>
        </mc:Choice>
        <mc:Fallback>
          <p:sp>
            <p:nvSpPr>
              <p:cNvPr id="3" name="QC_6_BD.29_2#c4d1f3a50?hastextimagelayout=1&amp;vbadefaultcenterpage=1&amp;parentnodeid=47fcd5cdf&amp;vbahtmlprocessed=1&amp;bbb=1&amp;hasbroken=1"/>
              <p:cNvSpPr>
                <a:spLocks noRot="1" noChangeAspect="1" noMove="1" noResize="1" noEditPoints="1" noAdjustHandles="1" noChangeArrowheads="1" noChangeShapeType="1" noTextEdit="1"/>
              </p:cNvSpPr>
              <p:nvPr/>
            </p:nvSpPr>
            <p:spPr>
              <a:xfrm>
                <a:off x="502920" y="756000"/>
                <a:ext cx="6336792" cy="3384995"/>
              </a:xfrm>
              <a:prstGeom prst="rect">
                <a:avLst/>
              </a:prstGeom>
              <a:blipFill rotWithShape="1">
                <a:blip r:embed="rId2"/>
                <a:stretch>
                  <a:fillRect t="-10" r="-2613" b="5"/>
                </a:stretch>
              </a:blipFill>
            </p:spPr>
            <p:txBody>
              <a:bodyPr/>
              <a:lstStyle/>
              <a:p>
                <a:r>
                  <a:rPr lang="zh-CN" altLang="en-US">
                    <a:noFill/>
                  </a:rPr>
                  <a:t> </a:t>
                </a:r>
              </a:p>
            </p:txBody>
          </p:sp>
        </mc:Fallback>
      </mc:AlternateContent>
      <p:sp>
        <p:nvSpPr>
          <p:cNvPr id="4" name="QC_6_AN.30_1#c4d1f3a50.bracket?vbadefaultcenterpage=1&amp;parentnodeid=47fcd5cdf&amp;vbapositionanswer=19&amp;vbahtmlprocessed=1"/>
          <p:cNvSpPr/>
          <p:nvPr/>
        </p:nvSpPr>
        <p:spPr>
          <a:xfrm>
            <a:off x="769620" y="3654966"/>
            <a:ext cx="441325" cy="478600"/>
          </a:xfrm>
          <a:prstGeom prst="rect">
            <a:avLst/>
          </a:prstGeom>
          <a:noFill/>
        </p:spPr>
        <p:txBody>
          <a:bodyPr wrap="none" lIns="0" tIns="0" rIns="0" bIns="0" rtlCol="0" anchor="t"/>
          <a:lstStyle/>
          <a:p>
            <a:pPr algn="ctr" latinLnBrk="1">
              <a:lnSpc>
                <a:spcPts val="4200"/>
              </a:lnSpc>
            </a:pPr>
            <a:r>
              <a:rPr lang="en-US" altLang="zh-CN" sz="2400" b="1"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C</a:t>
            </a:r>
            <a:endParaRPr lang="en-US" altLang="zh-CN" sz="2400" dirty="0"/>
          </a:p>
        </p:txBody>
      </p:sp>
      <mc:AlternateContent xmlns:mc="http://schemas.openxmlformats.org/markup-compatibility/2006">
        <mc:Choice xmlns:a14="http://schemas.microsoft.com/office/drawing/2010/main" Requires="a14">
          <p:sp>
            <p:nvSpPr>
              <p:cNvPr id="5" name="QC_6_BD.31_1#c4d1f3a50.choices?vbadefaultcenterpage=1&amp;parentnodeid=47fcd5cdf&amp;vbahtmlprocessed=1"/>
              <p:cNvSpPr/>
              <p:nvPr/>
            </p:nvSpPr>
            <p:spPr>
              <a:xfrm>
                <a:off x="502920" y="4203606"/>
                <a:ext cx="11183112" cy="2135378"/>
              </a:xfrm>
              <a:prstGeom prst="rect">
                <a:avLst/>
              </a:prstGeom>
              <a:noFill/>
            </p:spPr>
            <p:txBody>
              <a:bodyPr wrap="square" lIns="0" tIns="0" rIns="0" bIns="0" rtlCol="0" anchor="t"/>
              <a:lstStyle/>
              <a:p>
                <a:pPr marL="0" algn="l" latinLnBrk="1">
                  <a:lnSpc>
                    <a:spcPct val="15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A.满足一元线性回归模型的所有假设</a:t>
                </a:r>
                <a:endParaRPr lang="en-US" altLang="zh-CN" sz="2400" dirty="0"/>
              </a:p>
              <a:p>
                <a:pPr marL="0" algn="l" latinLnBrk="1">
                  <a:lnSpc>
                    <a:spcPct val="15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B.不满足一元线性回归模型的</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𝐸</m:t>
                    </m:r>
                    <m:d>
                      <m:d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𝑒</m:t>
                        </m:r>
                      </m:e>
                    </m:d>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0</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的假设</a:t>
                </a:r>
                <a:endParaRPr lang="en-US" altLang="zh-CN" sz="2400" dirty="0"/>
              </a:p>
              <a:p>
                <a:pPr marL="0" algn="l" latinLnBrk="1">
                  <a:lnSpc>
                    <a:spcPct val="15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C.不满足一元线性回归模型的</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𝐷</m:t>
                    </m:r>
                    <m:d>
                      <m:d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𝑒</m:t>
                        </m:r>
                      </m:e>
                    </m:d>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sSup>
                      <m:sSup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𝜎</m:t>
                        </m:r>
                      </m:e>
                      <m:sup>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2</m:t>
                        </m:r>
                      </m:sup>
                    </m:sSup>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的假设</a:t>
                </a:r>
                <a:endParaRPr lang="en-US" altLang="zh-CN" sz="2400" dirty="0"/>
              </a:p>
              <a:p>
                <a:pPr marL="0" algn="l" latinLnBrk="1">
                  <a:lnSpc>
                    <a:spcPct val="15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D.不满足一元线性回归模型的</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𝐸</m:t>
                    </m:r>
                    <m:d>
                      <m:d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𝑒</m:t>
                        </m:r>
                      </m:e>
                    </m:d>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0</m:t>
                    </m:r>
                  </m:oMath>
                </a14:m>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和</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𝐷</m:t>
                    </m:r>
                    <m:d>
                      <m:d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𝑒</m:t>
                        </m:r>
                      </m:e>
                    </m:d>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sSup>
                      <m:sSup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𝜎</m:t>
                        </m:r>
                      </m:e>
                      <m:sup>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2</m:t>
                        </m:r>
                      </m:sup>
                    </m:sSup>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的假设</a:t>
                </a:r>
                <a:endParaRPr lang="en-US" altLang="zh-CN" sz="2400" dirty="0"/>
              </a:p>
            </p:txBody>
          </p:sp>
        </mc:Choice>
        <mc:Fallback>
          <p:sp>
            <p:nvSpPr>
              <p:cNvPr id="5" name="QC_6_BD.31_1#c4d1f3a50.choices?vbadefaultcenterpage=1&amp;parentnodeid=47fcd5cdf&amp;vbahtmlprocessed=1"/>
              <p:cNvSpPr>
                <a:spLocks noRot="1" noChangeAspect="1" noMove="1" noResize="1" noEditPoints="1" noAdjustHandles="1" noChangeArrowheads="1" noChangeShapeType="1" noTextEdit="1"/>
              </p:cNvSpPr>
              <p:nvPr/>
            </p:nvSpPr>
            <p:spPr>
              <a:xfrm>
                <a:off x="502920" y="4203606"/>
                <a:ext cx="11183112" cy="2135378"/>
              </a:xfrm>
              <a:prstGeom prst="rect">
                <a:avLst/>
              </a:prstGeom>
              <a:blipFill rotWithShape="1">
                <a:blip r:embed="rId3"/>
                <a:stretch>
                  <a:fillRect t="-25" r="1" b="-2806"/>
                </a:stretch>
              </a:blipFill>
            </p:spPr>
            <p:txBody>
              <a:bodyPr/>
              <a:lstStyle/>
              <a:p>
                <a:r>
                  <a:rPr lang="zh-CN" altLang="en-US">
                    <a:noFill/>
                  </a:rPr>
                  <a:t> </a:t>
                </a:r>
              </a:p>
            </p:txBody>
          </p:sp>
        </mc:Fallback>
      </mc:AlternateContent>
    </p:spTree>
  </p:cSld>
  <p:clrMapOvr>
    <a:masterClrMapping/>
  </p:clrMapOvr>
  <p:transition>
    <p:split dir="in"/>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bg/>
                                          </p:spTgt>
                                        </p:tgtEl>
                                        <p:attrNameLst>
                                          <p:attrName>style.visibility</p:attrName>
                                        </p:attrNameLst>
                                      </p:cBhvr>
                                      <p:to>
                                        <p:strVal val="visible"/>
                                      </p:to>
                                    </p:set>
                                    <p:animEffect transition="in" filter="wipe(left)">
                                      <p:cBhvr>
                                        <p:cTn id="7" dur="500"/>
                                        <p:tgtEl>
                                          <p:spTgt spid="4">
                                            <p:bg/>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xEl>
                                              <p:pRg st="0" end="0"/>
                                            </p:txEl>
                                          </p:spTgt>
                                        </p:tgtEl>
                                        <p:attrNameLst>
                                          <p:attrName>style.visibility</p:attrName>
                                        </p:attrNameLst>
                                      </p:cBhvr>
                                      <p:to>
                                        <p:strVal val="visible"/>
                                      </p:to>
                                    </p:set>
                                    <p:animEffect transition="in" filter="wipe(left)">
                                      <p:cBhvr>
                                        <p:cTn id="10"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QC_6_AS.32_1#c4d1f3a50?vbadefaultcenterpage=1&amp;parentnodeid=47fcd5cdf&amp;vbahtmlprocessed=1&amp;bbb=1&amp;hasbroken=1"/>
              <p:cNvSpPr/>
              <p:nvPr/>
            </p:nvSpPr>
            <p:spPr>
              <a:xfrm>
                <a:off x="502920" y="2764994"/>
                <a:ext cx="11183112" cy="1616012"/>
              </a:xfrm>
              <a:prstGeom prst="rect">
                <a:avLst/>
              </a:prstGeom>
              <a:noFill/>
            </p:spPr>
            <p:txBody>
              <a:bodyPr wrap="none" lIns="0" tIns="0" rIns="0" bIns="0" rtlCol="0" anchor="t"/>
              <a:lstStyle/>
              <a:p>
                <a:pPr algn="l" latinLnBrk="1">
                  <a:lnSpc>
                    <a:spcPct val="150000"/>
                  </a:lnSpc>
                </a:pPr>
                <a:r>
                  <a:rPr lang="en-US" altLang="zh-CN" sz="2400" b="1"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解析</a:t>
                </a:r>
                <a:r>
                  <a:rPr lang="en-US" altLang="zh-CN" sz="2400" b="1" i="0" dirty="0">
                    <a:solidFill>
                      <a:srgbClr val="FF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由一元线性回归模型</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𝑌</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𝑏𝑥</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𝑎</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𝑒</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m:rPr>
                        <m:nor/>
                      </m:rP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m:t>  </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𝐸</m:t>
                    </m:r>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𝑒</m:t>
                        </m:r>
                      </m:e>
                    </m:d>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0</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𝐷</m:t>
                    </m:r>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𝑒</m:t>
                        </m:r>
                      </m:e>
                    </m:d>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𝜎</m:t>
                        </m:r>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得到回归模型</a:t>
                </a:r>
                <a:endPar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endParaRPr>
              </a:p>
              <a:p>
                <a:pPr latinLnBrk="1">
                  <a:lnSpc>
                    <a:spcPct val="150000"/>
                  </a:lnSpc>
                </a:pPr>
                <a14:m>
                  <m:oMath xmlns:m="http://schemas.openxmlformats.org/officeDocument/2006/math">
                    <m:acc>
                      <m:acc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acc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𝑦</m:t>
                        </m:r>
                      </m:e>
                    </m:acc>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acc>
                      <m:acc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acc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𝑏</m:t>
                        </m:r>
                      </m:e>
                    </m:acc>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acc>
                      <m:acc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acc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𝑎</m:t>
                        </m:r>
                      </m:e>
                    </m:acc>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，根据对应的残差图，残差</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𝐸</m:t>
                    </m:r>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𝑒</m:t>
                        </m:r>
                      </m:e>
                    </m:d>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0</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可能成立，但明显残差在</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轴上方的</a:t>
                </a:r>
                <a:endPar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endParaRPr>
              </a:p>
              <a:p>
                <a:pPr latinLnBrk="1">
                  <a:lnSpc>
                    <a:spcPct val="150000"/>
                  </a:lnSpc>
                </a:pP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数据更分散</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，所以</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𝐷</m:t>
                    </m:r>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𝑒</m:t>
                        </m:r>
                      </m:e>
                    </m:d>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𝜎</m:t>
                        </m:r>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不满足一元线性回归模型.故选C.</a:t>
                </a:r>
                <a:endParaRPr lang="en-US" altLang="zh-CN" sz="2400" dirty="0"/>
              </a:p>
            </p:txBody>
          </p:sp>
        </mc:Choice>
        <mc:Fallback>
          <p:sp>
            <p:nvSpPr>
              <p:cNvPr id="2" name="QC_6_AS.32_1#c4d1f3a50?vbadefaultcenterpage=1&amp;parentnodeid=47fcd5cdf&amp;vbahtmlprocessed=1&amp;bbb=1&amp;hasbroken=1"/>
              <p:cNvSpPr>
                <a:spLocks noRot="1" noChangeAspect="1" noMove="1" noResize="1" noEditPoints="1" noAdjustHandles="1" noChangeArrowheads="1" noChangeShapeType="1" noTextEdit="1"/>
              </p:cNvSpPr>
              <p:nvPr/>
            </p:nvSpPr>
            <p:spPr>
              <a:xfrm>
                <a:off x="502920" y="2764994"/>
                <a:ext cx="11183112" cy="1616012"/>
              </a:xfrm>
              <a:prstGeom prst="rect">
                <a:avLst/>
              </a:prstGeom>
              <a:blipFill rotWithShape="1">
                <a:blip r:embed="rId1"/>
                <a:stretch>
                  <a:fillRect t="-13" r="1" b="-8086"/>
                </a:stretch>
              </a:blipFill>
            </p:spPr>
            <p:txBody>
              <a:bodyPr/>
              <a:lstStyle/>
              <a:p>
                <a:r>
                  <a:rPr lang="zh-CN" altLang="en-US">
                    <a:noFill/>
                  </a:rPr>
                  <a:t> </a:t>
                </a:r>
              </a:p>
            </p:txBody>
          </p:sp>
        </mc:Fallback>
      </mc:AlternateContent>
    </p:spTree>
  </p:cSld>
  <p:clrMapOvr>
    <a:masterClrMapping/>
  </p:clrMapOvr>
  <p:transition>
    <p:split dir="in"/>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bg/>
                                          </p:spTgt>
                                        </p:tgtEl>
                                        <p:attrNameLst>
                                          <p:attrName>style.visibility</p:attrName>
                                        </p:attrNameLst>
                                      </p:cBhvr>
                                      <p:to>
                                        <p:strVal val="visible"/>
                                      </p:to>
                                    </p:set>
                                    <p:animEffect transition="in" filter="wipe(left)">
                                      <p:cBhvr>
                                        <p:cTn id="7" dur="500"/>
                                        <p:tgtEl>
                                          <p:spTgt spid="2">
                                            <p:bg/>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
                                            <p:txEl>
                                              <p:pRg st="0" end="0"/>
                                            </p:txEl>
                                          </p:spTgt>
                                        </p:tgtEl>
                                        <p:attrNameLst>
                                          <p:attrName>style.visibility</p:attrName>
                                        </p:attrNameLst>
                                      </p:cBhvr>
                                      <p:to>
                                        <p:strVal val="visible"/>
                                      </p:to>
                                    </p:set>
                                    <p:animEffect transition="in" filter="wipe(left)">
                                      <p:cBhvr>
                                        <p:cTn id="10" dur="500"/>
                                        <p:tgtEl>
                                          <p:spTgt spid="2">
                                            <p:txEl>
                                              <p:pRg st="0" end="0"/>
                                            </p:txEl>
                                          </p:spTgt>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animEffect transition="in" filter="wipe(left)">
                                      <p:cBhvr>
                                        <p:cTn id="13" dur="500"/>
                                        <p:tgtEl>
                                          <p:spTgt spid="2">
                                            <p:txEl>
                                              <p:pRg st="1" end="1"/>
                                            </p:txEl>
                                          </p:spTgt>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2">
                                            <p:txEl>
                                              <p:pRg st="2" end="2"/>
                                            </p:txEl>
                                          </p:spTgt>
                                        </p:tgtEl>
                                        <p:attrNameLst>
                                          <p:attrName>style.visibility</p:attrName>
                                        </p:attrNameLst>
                                      </p:cBhvr>
                                      <p:to>
                                        <p:strVal val="visible"/>
                                      </p:to>
                                    </p:set>
                                    <p:animEffect transition="in" filter="wipe(left)">
                                      <p:cBhvr>
                                        <p:cTn id="16" dur="500"/>
                                        <p:tgtEl>
                                          <p:spTgt spid="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_5_BD#e4f525d6f?vbadefaultcenterpage=1&amp;parentnodeid=cb139970c&amp;vbahtmlprocessed=1"/>
          <p:cNvSpPr/>
          <p:nvPr/>
        </p:nvSpPr>
        <p:spPr>
          <a:xfrm>
            <a:off x="502920" y="756000"/>
            <a:ext cx="11183112" cy="949960"/>
          </a:xfrm>
          <a:prstGeom prst="rect">
            <a:avLst/>
          </a:prstGeom>
          <a:noFill/>
        </p:spPr>
        <p:txBody>
          <a:bodyPr wrap="square" lIns="0" tIns="0" rIns="0" bIns="0" rtlCol="0" anchor="t"/>
          <a:lstStyle/>
          <a:p>
            <a:pPr algn="l" latinLnBrk="1">
              <a:lnSpc>
                <a:spcPct val="150000"/>
              </a:lnSpc>
            </a:pPr>
            <a:r>
              <a:rPr lang="en-US" altLang="zh-CN" sz="2600" b="1"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题组3</a:t>
            </a:r>
            <a:r>
              <a:rPr lang="en-US" altLang="zh-CN" sz="2600" b="1" i="0" dirty="0">
                <a:solidFill>
                  <a:srgbClr val="000000"/>
                </a:solidFill>
                <a:latin typeface="宋体" panose="02010600030101010101" pitchFamily="2" charset="-122"/>
                <a:ea typeface="宋体" panose="02010600030101010101" pitchFamily="2" charset="-122"/>
                <a:cs typeface="宋体" panose="02010600030101010101" pitchFamily="34" charset="-120"/>
              </a:rPr>
              <a:t> </a:t>
            </a:r>
            <a:r>
              <a:rPr lang="en-US" altLang="zh-CN" sz="2600" b="1"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走向高考</a:t>
            </a:r>
            <a:endParaRPr lang="en-US" altLang="zh-CN" sz="2600" dirty="0"/>
          </a:p>
        </p:txBody>
      </p:sp>
      <mc:AlternateContent xmlns:mc="http://schemas.openxmlformats.org/markup-compatibility/2006">
        <mc:Choice xmlns:a14="http://schemas.microsoft.com/office/drawing/2010/main" Requires="a14">
          <p:sp>
            <p:nvSpPr>
              <p:cNvPr id="3" name="QO_6_BD.33_1#1a9815b94?vbadefaultcenterpage=1&amp;parentnodeid=e4f525d6f&amp;vbahtmlprocessed=1&amp;bbb=1&amp;hasbroken=1"/>
              <p:cNvSpPr/>
              <p:nvPr/>
            </p:nvSpPr>
            <p:spPr>
              <a:xfrm>
                <a:off x="502920" y="1348391"/>
                <a:ext cx="11183112" cy="2684590"/>
              </a:xfrm>
              <a:prstGeom prst="rect">
                <a:avLst/>
              </a:prstGeom>
              <a:noFill/>
            </p:spPr>
            <p:txBody>
              <a:bodyPr wrap="none" lIns="0" tIns="0" rIns="0" bIns="0" rtlCol="0" anchor="t"/>
              <a:lstStyle/>
              <a:p>
                <a:pPr algn="l" latinLnBrk="1">
                  <a:lnSpc>
                    <a:spcPct val="150000"/>
                  </a:lnSpc>
                </a:pPr>
                <a:r>
                  <a:rPr lang="en-US" altLang="zh-CN" sz="2400" b="1"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5.</a:t>
                </a:r>
                <a:r>
                  <a:rPr lang="en-US" altLang="zh-CN" sz="2400" b="0" i="0" dirty="0">
                    <a:solidFill>
                      <a:srgbClr val="E81B23"/>
                    </a:solidFill>
                    <a:latin typeface="Times New Roman" panose="02020603050405020304" pitchFamily="34" charset="0"/>
                    <a:ea typeface="微软雅黑" panose="020B0503020204020204" pitchFamily="34" charset="-122"/>
                    <a:cs typeface="Times New Roman" panose="02020603050405020304" pitchFamily="34" charset="-120"/>
                  </a:rPr>
                  <a:t>（2023 </a:t>
                </a:r>
                <a:r>
                  <a:rPr lang="en-US" altLang="zh-CN" sz="2400" b="1" i="0" dirty="0">
                    <a:solidFill>
                      <a:srgbClr val="E81B23"/>
                    </a:solidFill>
                    <a:latin typeface="Times New Roman" panose="02020603050405020304" pitchFamily="34" charset="0"/>
                    <a:ea typeface="微软雅黑" panose="020B0503020204020204" pitchFamily="34" charset="-122"/>
                    <a:cs typeface="Times New Roman" panose="02020603050405020304" pitchFamily="34" charset="-120"/>
                  </a:rPr>
                  <a:t>·</a:t>
                </a:r>
                <a:r>
                  <a:rPr lang="en-US" altLang="zh-CN" sz="2400" b="0" i="0" dirty="0">
                    <a:solidFill>
                      <a:srgbClr val="E81B23"/>
                    </a:solidFill>
                    <a:latin typeface="Times New Roman" panose="02020603050405020304" pitchFamily="34" charset="0"/>
                    <a:ea typeface="微软雅黑" panose="020B0503020204020204" pitchFamily="34" charset="-122"/>
                    <a:cs typeface="Times New Roman" panose="02020603050405020304" pitchFamily="34" charset="-120"/>
                  </a:rPr>
                  <a:t> 全国甲卷节选）</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一项试验旨在研究臭氧效应，试验方案如下：选40只小白</a:t>
                </a:r>
                <a:endPar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endParaRPr>
              </a:p>
              <a:p>
                <a:pPr latinLnBrk="1">
                  <a:lnSpc>
                    <a:spcPct val="15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鼠，随机地将其中20只分配到实验组，另外20只分配到对照组，实验组的小白鼠饲</a:t>
                </a:r>
                <a:endPar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endParaRPr>
              </a:p>
              <a:p>
                <a:pPr latinLnBrk="1">
                  <a:lnSpc>
                    <a:spcPct val="150000"/>
                  </a:lnSpc>
                </a:pPr>
                <a:r>
                  <a:rPr lang="en-US" altLang="zh-CN" sz="2400" b="0" i="0" dirty="0" err="1">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养在高浓度臭氧环境，对照组的小白鼠饲养在正常环境，一段时间后统计每只小白</a:t>
                </a:r>
                <a:endPar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endParaRPr>
              </a:p>
              <a:p>
                <a:pPr latinLnBrk="1">
                  <a:lnSpc>
                    <a:spcPct val="150000"/>
                  </a:lnSpc>
                </a:pPr>
                <a:r>
                  <a:rPr lang="en-US" altLang="zh-CN" sz="2400" b="0" i="0" dirty="0" err="1">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鼠体重的增加量（单位</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14:m>
                  <m:oMath xmlns:m="http://schemas.openxmlformats.org/officeDocument/2006/math">
                    <m:r>
                      <m:rPr>
                        <m:sty m:val="p"/>
                      </m:rP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g</m:t>
                    </m:r>
                  </m:oMath>
                </a14:m>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）.经计算，40只小白鼠体重的增加量的中位数为</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23</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4</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，且</a:t>
                </a:r>
                <a:endPar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endParaRPr>
              </a:p>
              <a:p>
                <a:pPr latinLnBrk="1">
                  <a:lnSpc>
                    <a:spcPct val="15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两样本中小于23.4与不小于23.4的个数的列联表如下：</a:t>
                </a:r>
                <a:endParaRPr lang="en-US" altLang="zh-CN" sz="2400" dirty="0"/>
              </a:p>
            </p:txBody>
          </p:sp>
        </mc:Choice>
        <mc:Fallback>
          <p:sp>
            <p:nvSpPr>
              <p:cNvPr id="3" name="QO_6_BD.33_1#1a9815b94?vbadefaultcenterpage=1&amp;parentnodeid=e4f525d6f&amp;vbahtmlprocessed=1&amp;bbb=1&amp;hasbroken=1"/>
              <p:cNvSpPr>
                <a:spLocks noRot="1" noChangeAspect="1" noMove="1" noResize="1" noEditPoints="1" noAdjustHandles="1" noChangeArrowheads="1" noChangeShapeType="1" noTextEdit="1"/>
              </p:cNvSpPr>
              <p:nvPr/>
            </p:nvSpPr>
            <p:spPr>
              <a:xfrm>
                <a:off x="502920" y="1348391"/>
                <a:ext cx="11183112" cy="2684590"/>
              </a:xfrm>
              <a:prstGeom prst="rect">
                <a:avLst/>
              </a:prstGeom>
              <a:blipFill rotWithShape="1">
                <a:blip r:embed="rId1"/>
                <a:stretch>
                  <a:fillRect t="-11" r="-538" b="-217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graphicFrame>
            <p:nvGraphicFramePr>
              <p:cNvPr id="18" name="QO_6_BD.33_2#1a9815b94?colgroup=8,11,8,5&amp;vbadefaultcenterpage=1&amp;parentnodeid=e4f525d6f&amp;vbahtmlprocessed=1"/>
              <p:cNvGraphicFramePr>
                <a:graphicFrameLocks noGrp="1"/>
              </p:cNvGraphicFramePr>
              <p:nvPr/>
            </p:nvGraphicFramePr>
            <p:xfrm>
              <a:off x="502920" y="4162648"/>
              <a:ext cx="11137392" cy="1741424"/>
            </p:xfrm>
            <a:graphic>
              <a:graphicData uri="http://schemas.openxmlformats.org/drawingml/2006/table">
                <a:tbl>
                  <a:tblPr/>
                  <a:tblGrid>
                    <a:gridCol w="2807208"/>
                    <a:gridCol w="3666744"/>
                    <a:gridCol w="2779776"/>
                    <a:gridCol w="1883664"/>
                  </a:tblGrid>
                  <a:tr h="435356">
                    <a:tc>
                      <a:txBody>
                        <a:bodyPr/>
                        <a:lstStyle/>
                        <a:p>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30000"/>
                            </a:lnSpc>
                          </a:pP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&lt;</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23</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4</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30000"/>
                            </a:lnSpc>
                          </a:pP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23</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4</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合计</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r>
                  <a:tr h="435356">
                    <a:tc>
                      <a:txBody>
                        <a:bodyPr/>
                        <a:lstStyle/>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对照组</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6</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14</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20</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r>
                  <a:tr h="435356">
                    <a:tc>
                      <a:txBody>
                        <a:bodyPr/>
                        <a:lstStyle/>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实验组</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14</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6</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20</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r>
                  <a:tr h="435356">
                    <a:tc>
                      <a:txBody>
                        <a:bodyPr/>
                        <a:lstStyle/>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合计</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20</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20</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40</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r>
                </a:tbl>
              </a:graphicData>
            </a:graphic>
          </p:graphicFrame>
        </mc:Choice>
        <mc:Fallback xmlns="">
          <p:graphicFrame>
            <p:nvGraphicFramePr>
              <p:cNvPr id="18" name="QO_6_BD.33_2#1a9815b94?colgroup=8,11,8,5&amp;vbadefaultcenterpage=1&amp;parentnodeid=e4f525d6f&amp;vbahtmlprocessed=1"/>
              <p:cNvGraphicFramePr>
                <a:graphicFrameLocks noGrp="1"/>
              </p:cNvGraphicFramePr>
              <p:nvPr/>
            </p:nvGraphicFramePr>
            <p:xfrm>
              <a:off x="502920" y="4162648"/>
              <a:ext cx="11137392" cy="1741424"/>
            </p:xfrm>
            <a:graphic>
              <a:graphicData uri="http://schemas.openxmlformats.org/drawingml/2006/table">
                <a:tbl>
                  <a:tblPr/>
                  <a:tblGrid>
                    <a:gridCol w="2807208"/>
                    <a:gridCol w="3666744"/>
                    <a:gridCol w="2779776"/>
                    <a:gridCol w="1883664"/>
                  </a:tblGrid>
                  <a:tr h="474980">
                    <a:tc>
                      <a:txBody>
                        <a:bodyPr/>
                        <a:lstStyle/>
                        <a:p>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endParaRPr lang="zh-CN"/>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blipFill>
                          <a:blip r:embed="rId2"/>
                        </a:blipFill>
                      </a:tcPr>
                    </a:tc>
                    <a:tc>
                      <a:txBody>
                        <a:bodyPr/>
                        <a:lstStyle/>
                        <a:p>
                          <a:endParaRPr lang="zh-CN"/>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blipFill>
                          <a:blip r:embed="rId2"/>
                        </a:blipFill>
                      </a:tcPr>
                    </a:tc>
                    <a:tc>
                      <a:txBody>
                        <a:bodyPr/>
                        <a:lstStyle/>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合计</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r>
                  <a:tr h="435356">
                    <a:tc>
                      <a:txBody>
                        <a:bodyPr/>
                        <a:lstStyle/>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对照组</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6</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14</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20</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r>
                  <a:tr h="435356">
                    <a:tc>
                      <a:txBody>
                        <a:bodyPr/>
                        <a:lstStyle/>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实验组</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14</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6</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20</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r>
                  <a:tr h="435356">
                    <a:tc>
                      <a:txBody>
                        <a:bodyPr/>
                        <a:lstStyle/>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合计</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20</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20</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40</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r>
                </a:tbl>
              </a:graphicData>
            </a:graphic>
          </p:graphicFrame>
        </mc:Fallback>
      </mc:AlternateContent>
    </p:spTree>
  </p:cSld>
  <p:clrMapOvr>
    <a:masterClrMapping/>
  </p:clrMapOvr>
  <p:transition>
    <p:split dir="in"/>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QO_6_BD.33_3#1a9815b94?vbadefaultcenterpage=1&amp;parentnodeid=e4f525d6f&amp;vbahtmlprocessed=1&amp;bbb=1&amp;hasbroken=1"/>
              <p:cNvSpPr/>
              <p:nvPr/>
            </p:nvSpPr>
            <p:spPr>
              <a:xfrm>
                <a:off x="502920" y="1439114"/>
                <a:ext cx="11183112" cy="1766189"/>
              </a:xfrm>
              <a:prstGeom prst="rect">
                <a:avLst/>
              </a:prstGeom>
              <a:noFill/>
            </p:spPr>
            <p:txBody>
              <a:bodyPr wrap="none" lIns="0" tIns="0" rIns="0" bIns="0" rtlCol="0" anchor="t"/>
              <a:lstStyle/>
              <a:p>
                <a:pPr algn="l" latinLnBrk="1">
                  <a:lnSpc>
                    <a:spcPct val="15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问：能否有</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95</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的把握认为小白鼠在高浓度臭氧环境中与正常环境中体重的增加量</a:t>
                </a:r>
                <a:endPar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endParaRPr>
              </a:p>
              <a:p>
                <a:pPr latinLnBrk="1">
                  <a:lnSpc>
                    <a:spcPct val="150000"/>
                  </a:lnSpc>
                </a:pP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有差异</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2400" dirty="0"/>
              </a:p>
              <a:p>
                <a:pPr latinLnBrk="1">
                  <a:lnSpc>
                    <a:spcPct val="110000"/>
                  </a:lnSpc>
                </a:pP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附</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14:m>
                  <m:oMath xmlns:m="http://schemas.openxmlformats.org/officeDocument/2006/math">
                    <m:sSup>
                      <m:sSup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𝐾</m:t>
                        </m:r>
                      </m:e>
                      <m:sup>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f>
                      <m:f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fPr>
                      <m:num>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𝑛</m:t>
                        </m:r>
                        <m:sSup>
                          <m:sSup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pPr>
                          <m:e>
                            <m:d>
                              <m:d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𝑎𝑑</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𝑏𝑐</m:t>
                                </m:r>
                              </m:e>
                            </m:d>
                          </m:e>
                          <m:sup>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2</m:t>
                            </m:r>
                          </m:sup>
                        </m:sSup>
                      </m:num>
                      <m:den>
                        <m:d>
                          <m:d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𝑎</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𝑏</m:t>
                            </m:r>
                          </m:e>
                        </m:d>
                        <m:d>
                          <m:d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𝑐</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𝑑</m:t>
                            </m:r>
                          </m:e>
                        </m:d>
                        <m:d>
                          <m:d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𝑎</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𝑐</m:t>
                            </m:r>
                          </m:e>
                        </m:d>
                        <m:d>
                          <m:d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𝑏</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𝑑</m:t>
                            </m:r>
                          </m:e>
                        </m:d>
                      </m:den>
                    </m:f>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2400" dirty="0"/>
              </a:p>
            </p:txBody>
          </p:sp>
        </mc:Choice>
        <mc:Fallback>
          <p:sp>
            <p:nvSpPr>
              <p:cNvPr id="2" name="QO_6_BD.33_3#1a9815b94?vbadefaultcenterpage=1&amp;parentnodeid=e4f525d6f&amp;vbahtmlprocessed=1&amp;bbb=1&amp;hasbroken=1"/>
              <p:cNvSpPr>
                <a:spLocks noRot="1" noChangeAspect="1" noMove="1" noResize="1" noEditPoints="1" noAdjustHandles="1" noChangeArrowheads="1" noChangeShapeType="1" noTextEdit="1"/>
              </p:cNvSpPr>
              <p:nvPr/>
            </p:nvSpPr>
            <p:spPr>
              <a:xfrm>
                <a:off x="502920" y="1439114"/>
                <a:ext cx="11183112" cy="1766189"/>
              </a:xfrm>
              <a:prstGeom prst="rect">
                <a:avLst/>
              </a:prstGeom>
              <a:blipFill rotWithShape="1">
                <a:blip r:embed="rId1"/>
                <a:stretch>
                  <a:fillRect t="-12" r="1" b="2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graphicFrame>
            <p:nvGraphicFramePr>
              <p:cNvPr id="19" name="QO_6_BD.33_4#1a9815b94?colgroup=10,8,8,8&amp;vbadefaultcenterpage=1&amp;parentnodeid=e4f525d6f&amp;vbahtmlprocessed=1"/>
              <p:cNvGraphicFramePr>
                <a:graphicFrameLocks noGrp="1"/>
              </p:cNvGraphicFramePr>
              <p:nvPr/>
            </p:nvGraphicFramePr>
            <p:xfrm>
              <a:off x="502920" y="3344622"/>
              <a:ext cx="11155680" cy="870332"/>
            </p:xfrm>
            <a:graphic>
              <a:graphicData uri="http://schemas.openxmlformats.org/drawingml/2006/table">
                <a:tbl>
                  <a:tblPr/>
                  <a:tblGrid>
                    <a:gridCol w="3200400"/>
                    <a:gridCol w="2651760"/>
                    <a:gridCol w="2651760"/>
                    <a:gridCol w="2651760"/>
                  </a:tblGrid>
                  <a:tr h="435166">
                    <a:tc>
                      <a:txBody>
                        <a:bodyPr/>
                        <a:lstStyle/>
                        <a:p>
                          <a:pPr marL="0" algn="ctr" latinLnBrk="1" hangingPunct="0">
                            <a:lnSpc>
                              <a:spcPct val="130000"/>
                            </a:lnSpc>
                          </a:pP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𝑃</m:t>
                              </m:r>
                              <m:d>
                                <m:d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dPr>
                                <m:e>
                                  <m:sSup>
                                    <m:sSup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𝑘</m:t>
                                      </m:r>
                                    </m:e>
                                    <m:sup>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sSub>
                                    <m:sSub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𝑘</m:t>
                                      </m:r>
                                    </m:e>
                                    <m:sub>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0</m:t>
                                      </m:r>
                                    </m:sub>
                                  </m:sSub>
                                </m:e>
                              </m:d>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marL="0"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0.100</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marL="0"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0.050</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marL="0"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0.010</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r>
                  <a:tr h="435166">
                    <a:tc>
                      <a:txBody>
                        <a:bodyPr/>
                        <a:lstStyle/>
                        <a:p>
                          <a:pPr marL="0" algn="ctr" latinLnBrk="1" hangingPunct="0">
                            <a:lnSpc>
                              <a:spcPct val="130000"/>
                            </a:lnSpc>
                          </a:pPr>
                          <a14:m>
                            <m:oMath xmlns:m="http://schemas.openxmlformats.org/officeDocument/2006/math">
                              <m:sSub>
                                <m:sSub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𝑘</m:t>
                                  </m:r>
                                </m:e>
                                <m:sub>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0</m:t>
                                  </m:r>
                                </m:sub>
                              </m:sSub>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marL="0"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2.706</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marL="0"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3.841</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marL="0"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6.635</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r>
                </a:tbl>
              </a:graphicData>
            </a:graphic>
          </p:graphicFrame>
        </mc:Choice>
        <mc:Fallback xmlns="">
          <p:graphicFrame>
            <p:nvGraphicFramePr>
              <p:cNvPr id="19" name="QO_6_BD.33_4#1a9815b94?colgroup=10,8,8,8&amp;vbadefaultcenterpage=1&amp;parentnodeid=e4f525d6f&amp;vbahtmlprocessed=1"/>
              <p:cNvGraphicFramePr>
                <a:graphicFrameLocks noGrp="1"/>
              </p:cNvGraphicFramePr>
              <p:nvPr/>
            </p:nvGraphicFramePr>
            <p:xfrm>
              <a:off x="502920" y="3344622"/>
              <a:ext cx="11155680" cy="870332"/>
            </p:xfrm>
            <a:graphic>
              <a:graphicData uri="http://schemas.openxmlformats.org/drawingml/2006/table">
                <a:tbl>
                  <a:tblPr/>
                  <a:tblGrid>
                    <a:gridCol w="3200400"/>
                    <a:gridCol w="2651760"/>
                    <a:gridCol w="2651760"/>
                    <a:gridCol w="2651760"/>
                  </a:tblGrid>
                  <a:tr h="474980">
                    <a:tc>
                      <a:txBody>
                        <a:bodyPr/>
                        <a:lstStyle/>
                        <a:p>
                          <a:endParaRPr lang="zh-CN"/>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blipFill>
                          <a:blip r:embed="rId2"/>
                        </a:blipFill>
                      </a:tcPr>
                    </a:tc>
                    <a:tc>
                      <a:txBody>
                        <a:bodyPr/>
                        <a:lstStyle/>
                        <a:p>
                          <a:pPr marL="0"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0.100</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marL="0"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0.050</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marL="0"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0.010</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r>
                  <a:tr h="474980">
                    <a:tc>
                      <a:txBody>
                        <a:bodyPr/>
                        <a:lstStyle/>
                        <a:p>
                          <a:endParaRPr lang="zh-CN"/>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blipFill>
                          <a:blip r:embed="rId2"/>
                        </a:blipFill>
                      </a:tcPr>
                    </a:tc>
                    <a:tc>
                      <a:txBody>
                        <a:bodyPr/>
                        <a:lstStyle/>
                        <a:p>
                          <a:pPr marL="0"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2.706</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marL="0"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3.841</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marL="0"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6.635</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r>
                </a:tbl>
              </a:graphicData>
            </a:graphic>
          </p:graphicFrame>
        </mc:Fallback>
      </mc:AlternateContent>
      <mc:AlternateContent xmlns:mc="http://schemas.openxmlformats.org/markup-compatibility/2006">
        <mc:Choice xmlns:a14="http://schemas.microsoft.com/office/drawing/2010/main" Requires="a14">
          <p:sp>
            <p:nvSpPr>
              <p:cNvPr id="4" name="QO_6_AS.34_1#1a9815b94?vbadefaultcenterpage=1&amp;parentnodeid=e4f525d6f&amp;vbahtmlprocessed=1&amp;bbb=1&amp;hasbroken=1"/>
              <p:cNvSpPr/>
              <p:nvPr/>
            </p:nvSpPr>
            <p:spPr>
              <a:xfrm>
                <a:off x="502920" y="4347922"/>
                <a:ext cx="11183112" cy="1346264"/>
              </a:xfrm>
              <a:prstGeom prst="rect">
                <a:avLst/>
              </a:prstGeom>
              <a:noFill/>
            </p:spPr>
            <p:txBody>
              <a:bodyPr wrap="none" lIns="0" tIns="0" rIns="0" bIns="0" rtlCol="0" anchor="t"/>
              <a:lstStyle/>
              <a:p>
                <a:pPr algn="l" latinLnBrk="1">
                  <a:lnSpc>
                    <a:spcPct val="150000"/>
                  </a:lnSpc>
                </a:pPr>
                <a:r>
                  <a:rPr lang="en-US" altLang="zh-CN" sz="2400" b="1"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解析</a:t>
                </a:r>
                <a:r>
                  <a:rPr lang="en-US" altLang="zh-CN" sz="2400" b="1" i="0" dirty="0">
                    <a:solidFill>
                      <a:srgbClr val="FF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由公式代入数据计算可得</a:t>
                </a:r>
                <a14:m>
                  <m:oMath xmlns:m="http://schemas.openxmlformats.org/officeDocument/2006/math">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𝐾</m:t>
                        </m:r>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f>
                      <m:f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fPr>
                      <m:num>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40</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6</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6</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14</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14</m:t>
                                </m:r>
                              </m:e>
                            </m:d>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num>
                      <m:den>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20</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20</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20</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20</m:t>
                        </m:r>
                      </m:den>
                    </m:f>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6</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400</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&gt;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3</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841</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，所以能有</a:t>
                </a:r>
                <a:endPar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endParaRPr>
              </a:p>
              <a:p>
                <a:pPr latinLnBrk="1">
                  <a:lnSpc>
                    <a:spcPct val="150000"/>
                  </a:lnSpc>
                </a:pP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95</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的把握认为小白鼠在高浓度臭氧环境中与正常环境中体重的增加量有差异.</a:t>
                </a:r>
                <a:endParaRPr lang="en-US" altLang="zh-CN" sz="2400" dirty="0"/>
              </a:p>
            </p:txBody>
          </p:sp>
        </mc:Choice>
        <mc:Fallback>
          <p:sp>
            <p:nvSpPr>
              <p:cNvPr id="4" name="QO_6_AS.34_1#1a9815b94?vbadefaultcenterpage=1&amp;parentnodeid=e4f525d6f&amp;vbahtmlprocessed=1&amp;bbb=1&amp;hasbroken=1"/>
              <p:cNvSpPr>
                <a:spLocks noRot="1" noChangeAspect="1" noMove="1" noResize="1" noEditPoints="1" noAdjustHandles="1" noChangeArrowheads="1" noChangeShapeType="1" noTextEdit="1"/>
              </p:cNvSpPr>
              <p:nvPr/>
            </p:nvSpPr>
            <p:spPr>
              <a:xfrm>
                <a:off x="502920" y="4347922"/>
                <a:ext cx="11183112" cy="1346264"/>
              </a:xfrm>
              <a:prstGeom prst="rect">
                <a:avLst/>
              </a:prstGeom>
              <a:blipFill rotWithShape="1">
                <a:blip r:embed="rId3"/>
                <a:stretch>
                  <a:fillRect t="-6" r="1" b="-3291"/>
                </a:stretch>
              </a:blipFill>
            </p:spPr>
            <p:txBody>
              <a:bodyPr/>
              <a:lstStyle/>
              <a:p>
                <a:r>
                  <a:rPr lang="zh-CN" altLang="en-US">
                    <a:noFill/>
                  </a:rPr>
                  <a:t> </a:t>
                </a:r>
              </a:p>
            </p:txBody>
          </p:sp>
        </mc:Fallback>
      </mc:AlternateContent>
    </p:spTree>
  </p:cSld>
  <p:clrMapOvr>
    <a:masterClrMapping/>
  </p:clrMapOvr>
  <p:transition>
    <p:split dir="in"/>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bg/>
                                          </p:spTgt>
                                        </p:tgtEl>
                                        <p:attrNameLst>
                                          <p:attrName>style.visibility</p:attrName>
                                        </p:attrNameLst>
                                      </p:cBhvr>
                                      <p:to>
                                        <p:strVal val="visible"/>
                                      </p:to>
                                    </p:set>
                                    <p:animEffect transition="in" filter="wipe(left)">
                                      <p:cBhvr>
                                        <p:cTn id="7" dur="500"/>
                                        <p:tgtEl>
                                          <p:spTgt spid="4">
                                            <p:bg/>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xEl>
                                              <p:pRg st="0" end="0"/>
                                            </p:txEl>
                                          </p:spTgt>
                                        </p:tgtEl>
                                        <p:attrNameLst>
                                          <p:attrName>style.visibility</p:attrName>
                                        </p:attrNameLst>
                                      </p:cBhvr>
                                      <p:to>
                                        <p:strVal val="visible"/>
                                      </p:to>
                                    </p:set>
                                    <p:animEffect transition="in" filter="wipe(left)">
                                      <p:cBhvr>
                                        <p:cTn id="10" dur="500"/>
                                        <p:tgtEl>
                                          <p:spTgt spid="4">
                                            <p:txEl>
                                              <p:pRg st="0" end="0"/>
                                            </p:txEl>
                                          </p:spTgt>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animEffect transition="in" filter="wipe(left)">
                                      <p:cBhvr>
                                        <p:cTn id="13" dur="5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_3_BD#b06a5414a.fixed?vbadefaultcenterpage=1&amp;parentnodeid=0d1616dab&amp;vbahtmlprocessed=1"/>
          <p:cNvSpPr/>
          <p:nvPr/>
        </p:nvSpPr>
        <p:spPr>
          <a:xfrm>
            <a:off x="283464" y="2779776"/>
            <a:ext cx="11594592" cy="722376"/>
          </a:xfrm>
          <a:prstGeom prst="rect">
            <a:avLst/>
          </a:prstGeom>
          <a:noFill/>
        </p:spPr>
        <p:txBody>
          <a:bodyPr wrap="square" lIns="0" tIns="0" rIns="0" bIns="0" rtlCol="0" anchor="ctr"/>
          <a:lstStyle/>
          <a:p>
            <a:pPr algn="ctr" latinLnBrk="1">
              <a:lnSpc>
                <a:spcPct val="100000"/>
              </a:lnSpc>
            </a:pPr>
            <a:r>
              <a:rPr lang="en-US" altLang="zh-CN" sz="4400" b="1"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考点聚焦·突破</a:t>
            </a:r>
            <a:endParaRPr lang="en-US" altLang="zh-CN" sz="4400" dirty="0"/>
          </a:p>
        </p:txBody>
      </p:sp>
      <p:pic>
        <p:nvPicPr>
          <p:cNvPr id="3" name="C_3#b06a5414a.fixed?vbadefaultcenterpage=1&amp;parentnodeid=0d1616dab&amp;vbahtmlprocessed=1" descr="preencoded.png"/>
          <p:cNvPicPr>
            <a:picLocks noChangeAspect="1"/>
          </p:cNvPicPr>
          <p:nvPr/>
        </p:nvPicPr>
        <p:blipFill>
          <a:blip r:embed="rId1"/>
          <a:stretch>
            <a:fillRect/>
          </a:stretch>
        </p:blipFill>
        <p:spPr>
          <a:xfrm>
            <a:off x="1261872" y="3575304"/>
            <a:ext cx="9756648" cy="82296"/>
          </a:xfrm>
          <a:prstGeom prst="rect">
            <a:avLst/>
          </a:prstGeom>
        </p:spPr>
      </p:pic>
    </p:spTree>
  </p:cSld>
  <p:clrMapOvr>
    <a:masterClrMapping/>
  </p:clrMapOvr>
  <p:transition>
    <p:split dir="in"/>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ransition>
    <p:split dir="in"/>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_4_BD#f7d342d43?vbadefaultcenterpage=1&amp;parentnodeid=b06a5414a&amp;vbahtmlprocessed=1"/>
          <p:cNvSpPr/>
          <p:nvPr/>
        </p:nvSpPr>
        <p:spPr>
          <a:xfrm>
            <a:off x="502920" y="756000"/>
            <a:ext cx="11183112" cy="995680"/>
          </a:xfrm>
          <a:prstGeom prst="rect">
            <a:avLst/>
          </a:prstGeom>
          <a:noFill/>
        </p:spPr>
        <p:txBody>
          <a:bodyPr wrap="square" lIns="0" tIns="0" rIns="0" bIns="0" rtlCol="0" anchor="t"/>
          <a:lstStyle/>
          <a:p>
            <a:pPr algn="l" latinLnBrk="1">
              <a:lnSpc>
                <a:spcPct val="150000"/>
              </a:lnSpc>
            </a:pPr>
            <a:r>
              <a:rPr lang="en-US" altLang="zh-CN" sz="2800" b="1" i="0" dirty="0">
                <a:solidFill>
                  <a:srgbClr val="6E87BD"/>
                </a:solidFill>
                <a:latin typeface="Times New Roman" panose="02020603050405020304" pitchFamily="34" charset="0"/>
                <a:ea typeface="微软雅黑" panose="020B0503020204020204" pitchFamily="34" charset="-122"/>
                <a:cs typeface="Times New Roman" panose="02020603050405020304" pitchFamily="34" charset="-120"/>
              </a:rPr>
              <a:t>考点一</a:t>
            </a:r>
            <a:r>
              <a:rPr lang="en-US" altLang="zh-CN" sz="2800" b="1" i="0" dirty="0">
                <a:solidFill>
                  <a:srgbClr val="6E87BD"/>
                </a:solidFill>
                <a:latin typeface="宋体" panose="02010600030101010101" pitchFamily="2" charset="-122"/>
                <a:ea typeface="宋体" panose="02010600030101010101" pitchFamily="2" charset="-122"/>
                <a:cs typeface="宋体" panose="02010600030101010101" pitchFamily="34" charset="-120"/>
              </a:rPr>
              <a:t> </a:t>
            </a:r>
            <a:r>
              <a:rPr lang="en-US" altLang="zh-CN" sz="2800" b="1" i="0" dirty="0">
                <a:solidFill>
                  <a:srgbClr val="6E87BD"/>
                </a:solidFill>
                <a:latin typeface="Times New Roman" panose="02020603050405020304" pitchFamily="34" charset="0"/>
                <a:ea typeface="微软雅黑" panose="020B0503020204020204" pitchFamily="34" charset="-122"/>
                <a:cs typeface="Times New Roman" panose="02020603050405020304" pitchFamily="34" charset="-120"/>
              </a:rPr>
              <a:t>成对数据的相关性［自主练透］</a:t>
            </a:r>
            <a:endParaRPr lang="en-US" altLang="zh-CN" sz="2800" dirty="0"/>
          </a:p>
        </p:txBody>
      </p:sp>
      <p:pic>
        <p:nvPicPr>
          <p:cNvPr id="3" name="QC_5_BD.35_1#81e4abe7b?hastextimagelayout=1&amp;vbadefaultcenterpage=1&amp;parentnodeid=f7d342d43&amp;vbahtmlprocessed=1" descr="preencoded.png"/>
          <p:cNvPicPr>
            <a:picLocks noChangeAspect="1"/>
          </p:cNvPicPr>
          <p:nvPr/>
        </p:nvPicPr>
        <p:blipFill>
          <a:blip r:embed="rId1">
            <a:clrChange>
              <a:clrFrom>
                <a:srgbClr val="FFFFFF"/>
              </a:clrFrom>
              <a:clrTo>
                <a:srgbClr val="FFFFFF">
                  <a:alpha val="0"/>
                </a:srgbClr>
              </a:clrTo>
            </a:clrChange>
          </a:blip>
          <a:stretch>
            <a:fillRect/>
          </a:stretch>
        </p:blipFill>
        <p:spPr>
          <a:xfrm>
            <a:off x="4608039" y="1434081"/>
            <a:ext cx="7013448" cy="2322576"/>
          </a:xfrm>
          <a:prstGeom prst="rect">
            <a:avLst/>
          </a:prstGeom>
          <a:noFill/>
          <a:extLst>
            <a:ext uri="{909E8E84-426E-40DD-AFC4-6F175D3DCCD1}">
              <a14:hiddenFill xmlns:a14="http://schemas.microsoft.com/office/drawing/2010/main">
                <a:solidFill>
                  <a:scrgbClr r="0" g="0" b="0">
                    <a:alpha val="0"/>
                  </a:scrgbClr>
                </a:solidFill>
              </a14:hiddenFill>
            </a:ext>
          </a:extLst>
        </p:spPr>
      </p:pic>
      <p:sp>
        <p:nvSpPr>
          <p:cNvPr id="4" name="QC_5_BD.35_2#81e4abe7b?hastextimagelayout=2&amp;segpoint=1&amp;vbadefaultcenterpage=1&amp;parentnodeid=f7d342d43&amp;vbahtmlprocessed=1&amp;bbb=1&amp;hasbroken=1"/>
          <p:cNvSpPr/>
          <p:nvPr/>
        </p:nvSpPr>
        <p:spPr>
          <a:xfrm>
            <a:off x="502920" y="1388362"/>
            <a:ext cx="4041648" cy="1583309"/>
          </a:xfrm>
          <a:prstGeom prst="rect">
            <a:avLst/>
          </a:prstGeom>
          <a:noFill/>
        </p:spPr>
        <p:txBody>
          <a:bodyPr wrap="none" lIns="0" tIns="0" rIns="0" bIns="0" rtlCol="0" anchor="t"/>
          <a:lstStyle/>
          <a:p>
            <a:pPr algn="l" latinLnBrk="1">
              <a:lnSpc>
                <a:spcPct val="150000"/>
              </a:lnSpc>
            </a:pPr>
            <a:r>
              <a:rPr lang="en-US" altLang="zh-CN" sz="2400" b="1"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1. </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已知某校50名学生的身高和</a:t>
            </a:r>
            <a:endPar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endParaRPr>
          </a:p>
          <a:p>
            <a:pPr latinLnBrk="1">
              <a:lnSpc>
                <a:spcPct val="150000"/>
              </a:lnSpc>
            </a:pPr>
            <a:r>
              <a:rPr lang="en-US" altLang="zh-CN" sz="2400" b="0" i="0" dirty="0" err="1">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体重的散点图如图所示，则下</a:t>
            </a:r>
            <a:endPar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endParaRPr>
          </a:p>
          <a:p>
            <a:pPr latinLnBrk="1">
              <a:lnSpc>
                <a:spcPct val="150000"/>
              </a:lnSpc>
            </a:pPr>
            <a:r>
              <a:rPr lang="en-US" altLang="zh-CN" sz="2400" b="0" i="0" dirty="0" err="1">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列说法正确的是</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r>
              <a:rPr lang="en-US" altLang="zh-CN" sz="2400" b="0" i="0" dirty="0">
                <a:solidFill>
                  <a:srgbClr val="00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1" i="0" dirty="0">
                <a:solidFill>
                  <a:srgbClr val="00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r>
              <a:rPr lang="en-US" altLang="zh-CN" sz="2400" b="0" i="0" dirty="0">
                <a:solidFill>
                  <a:srgbClr val="00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2400" dirty="0"/>
          </a:p>
        </p:txBody>
      </p:sp>
      <p:sp>
        <p:nvSpPr>
          <p:cNvPr id="5" name="QC_5_AN.36_1#81e4abe7b.bracket?vbadefaultcenterpage=1&amp;parentnodeid=f7d342d43&amp;vbapositionanswer=20&amp;vbahtmlprocessed=1"/>
          <p:cNvSpPr/>
          <p:nvPr/>
        </p:nvSpPr>
        <p:spPr>
          <a:xfrm>
            <a:off x="2903220" y="2485642"/>
            <a:ext cx="441325" cy="478600"/>
          </a:xfrm>
          <a:prstGeom prst="rect">
            <a:avLst/>
          </a:prstGeom>
          <a:noFill/>
        </p:spPr>
        <p:txBody>
          <a:bodyPr wrap="none" lIns="0" tIns="0" rIns="0" bIns="0" rtlCol="0" anchor="t"/>
          <a:lstStyle/>
          <a:p>
            <a:pPr algn="ctr" latinLnBrk="1">
              <a:lnSpc>
                <a:spcPts val="4200"/>
              </a:lnSpc>
            </a:pPr>
            <a:r>
              <a:rPr lang="en-US" altLang="zh-CN" sz="2400" b="1"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C</a:t>
            </a:r>
            <a:endParaRPr lang="en-US" altLang="zh-CN" sz="2400" dirty="0"/>
          </a:p>
        </p:txBody>
      </p:sp>
      <p:sp>
        <p:nvSpPr>
          <p:cNvPr id="6" name="QC_5_BD.37_1#81e4abe7b.choices?hastextimagelayout=2&amp;vbadefaultcenterpage=1&amp;parentnodeid=f7d342d43&amp;vbahtmlprocessed=1"/>
          <p:cNvSpPr/>
          <p:nvPr/>
        </p:nvSpPr>
        <p:spPr>
          <a:xfrm>
            <a:off x="502920" y="3044159"/>
            <a:ext cx="4041648" cy="2135950"/>
          </a:xfrm>
          <a:prstGeom prst="rect">
            <a:avLst/>
          </a:prstGeom>
          <a:noFill/>
        </p:spPr>
        <p:txBody>
          <a:bodyPr wrap="square" lIns="0" tIns="0" rIns="0" bIns="0" rtlCol="0" anchor="t"/>
          <a:lstStyle/>
          <a:p>
            <a:pPr marL="0" algn="l" latinLnBrk="1">
              <a:lnSpc>
                <a:spcPct val="15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A.身高越高，体重越重</a:t>
            </a:r>
            <a:endParaRPr lang="en-US" altLang="zh-CN" sz="2400" dirty="0"/>
          </a:p>
          <a:p>
            <a:pPr marL="0" algn="l" latinLnBrk="1">
              <a:lnSpc>
                <a:spcPct val="15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B.身高越高，体重越轻</a:t>
            </a:r>
            <a:endParaRPr lang="en-US" altLang="zh-CN" sz="2400" dirty="0"/>
          </a:p>
          <a:p>
            <a:pPr marL="0" algn="l" latinLnBrk="1">
              <a:lnSpc>
                <a:spcPct val="15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C.身高与体重成正相关</a:t>
            </a:r>
            <a:endParaRPr lang="en-US" altLang="zh-CN" sz="2400" dirty="0"/>
          </a:p>
          <a:p>
            <a:pPr marL="0" algn="l" latinLnBrk="1">
              <a:lnSpc>
                <a:spcPct val="15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D.身高与体重成负相关</a:t>
            </a:r>
            <a:endParaRPr lang="en-US" altLang="zh-CN" sz="2400" dirty="0"/>
          </a:p>
        </p:txBody>
      </p:sp>
      <p:sp>
        <p:nvSpPr>
          <p:cNvPr id="7" name="QC_5_AS.38_1#81e4abe7b?vbadefaultcenterpage=1&amp;parentnodeid=f7d342d43&amp;vbahtmlprocessed=1"/>
          <p:cNvSpPr/>
          <p:nvPr/>
        </p:nvSpPr>
        <p:spPr>
          <a:xfrm>
            <a:off x="502920" y="5249958"/>
            <a:ext cx="11183112" cy="1038670"/>
          </a:xfrm>
          <a:prstGeom prst="rect">
            <a:avLst/>
          </a:prstGeom>
          <a:noFill/>
        </p:spPr>
        <p:txBody>
          <a:bodyPr wrap="square" lIns="0" tIns="0" rIns="0" bIns="0" rtlCol="0" anchor="t"/>
          <a:lstStyle/>
          <a:p>
            <a:pPr algn="l" latinLnBrk="1">
              <a:lnSpc>
                <a:spcPct val="150000"/>
              </a:lnSpc>
            </a:pPr>
            <a:r>
              <a:rPr lang="en-US" altLang="zh-CN" sz="2400" b="1"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解析</a:t>
            </a:r>
            <a:r>
              <a:rPr lang="en-US" altLang="zh-CN" sz="2400" b="1" i="0" dirty="0">
                <a:solidFill>
                  <a:srgbClr val="FF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由图可知，身高与体重成正相关，故C正确，D错误.但身高与体重不成函数关系，故A,B错误.故选C.</a:t>
            </a:r>
            <a:endParaRPr lang="en-US" altLang="zh-CN" sz="2400" dirty="0"/>
          </a:p>
        </p:txBody>
      </p:sp>
    </p:spTree>
  </p:cSld>
  <p:clrMapOvr>
    <a:masterClrMapping/>
  </p:clrMapOvr>
  <p:transition>
    <p:split dir="in"/>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bg/>
                                          </p:spTgt>
                                        </p:tgtEl>
                                        <p:attrNameLst>
                                          <p:attrName>style.visibility</p:attrName>
                                        </p:attrNameLst>
                                      </p:cBhvr>
                                      <p:to>
                                        <p:strVal val="visible"/>
                                      </p:to>
                                    </p:set>
                                    <p:animEffect transition="in" filter="wipe(left)">
                                      <p:cBhvr>
                                        <p:cTn id="7" dur="500"/>
                                        <p:tgtEl>
                                          <p:spTgt spid="5">
                                            <p:bg/>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5">
                                            <p:txEl>
                                              <p:pRg st="0" end="0"/>
                                            </p:txEl>
                                          </p:spTgt>
                                        </p:tgtEl>
                                        <p:attrNameLst>
                                          <p:attrName>style.visibility</p:attrName>
                                        </p:attrNameLst>
                                      </p:cBhvr>
                                      <p:to>
                                        <p:strVal val="visible"/>
                                      </p:to>
                                    </p:set>
                                    <p:animEffect transition="in" filter="wipe(left)">
                                      <p:cBhvr>
                                        <p:cTn id="10" dur="500"/>
                                        <p:tgtEl>
                                          <p:spTgt spid="5">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7">
                                            <p:bg/>
                                          </p:spTgt>
                                        </p:tgtEl>
                                        <p:attrNameLst>
                                          <p:attrName>style.visibility</p:attrName>
                                        </p:attrNameLst>
                                      </p:cBhvr>
                                      <p:to>
                                        <p:strVal val="visible"/>
                                      </p:to>
                                    </p:set>
                                    <p:animEffect transition="in" filter="wipe(left)">
                                      <p:cBhvr>
                                        <p:cTn id="15" dur="500"/>
                                        <p:tgtEl>
                                          <p:spTgt spid="7">
                                            <p:bg/>
                                          </p:spTgt>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7">
                                            <p:txEl>
                                              <p:pRg st="0" end="0"/>
                                            </p:txEl>
                                          </p:spTgt>
                                        </p:tgtEl>
                                        <p:attrNameLst>
                                          <p:attrName>style.visibility</p:attrName>
                                        </p:attrNameLst>
                                      </p:cBhvr>
                                      <p:to>
                                        <p:strVal val="visible"/>
                                      </p:to>
                                    </p:set>
                                    <p:animEffect transition="in" filter="wipe(left)">
                                      <p:cBhvr>
                                        <p:cTn id="18"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build="p"/>
      <p:bldP spid="7" grpId="0" animBg="1"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QC_5_BD.39_1#3e70734b4?segpoint=1&amp;vbadefaultcenterpage=1&amp;parentnodeid=f7d342d43&amp;vbahtmlprocessed=1&amp;bbb=1&amp;hasbroken=1"/>
              <p:cNvSpPr/>
              <p:nvPr/>
            </p:nvSpPr>
            <p:spPr>
              <a:xfrm>
                <a:off x="502920" y="1520934"/>
                <a:ext cx="11183112" cy="1034669"/>
              </a:xfrm>
              <a:prstGeom prst="rect">
                <a:avLst/>
              </a:prstGeom>
              <a:noFill/>
            </p:spPr>
            <p:txBody>
              <a:bodyPr wrap="none" lIns="0" tIns="0" rIns="0" bIns="0" rtlCol="0" anchor="t"/>
              <a:lstStyle/>
              <a:p>
                <a:pPr algn="l" latinLnBrk="1">
                  <a:lnSpc>
                    <a:spcPct val="150000"/>
                  </a:lnSpc>
                </a:pPr>
                <a:r>
                  <a:rPr lang="en-US" altLang="zh-CN" sz="2400" b="1"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2.</a:t>
                </a:r>
                <a:r>
                  <a:rPr lang="en-US" altLang="zh-CN" sz="2400" b="0" i="0" dirty="0">
                    <a:solidFill>
                      <a:srgbClr val="E81B23"/>
                    </a:solidFill>
                    <a:latin typeface="Times New Roman" panose="02020603050405020304" pitchFamily="34" charset="0"/>
                    <a:ea typeface="微软雅黑" panose="020B0503020204020204" pitchFamily="34" charset="-122"/>
                    <a:cs typeface="Times New Roman" panose="02020603050405020304" pitchFamily="34" charset="-120"/>
                  </a:rPr>
                  <a:t>（2023</a:t>
                </a:r>
                <a:r>
                  <a:rPr lang="en-US" altLang="zh-CN" sz="2400" b="1" i="0" dirty="0">
                    <a:solidFill>
                      <a:srgbClr val="E81B23"/>
                    </a:solidFill>
                    <a:latin typeface="Times New Roman" panose="02020603050405020304" pitchFamily="34" charset="0"/>
                    <a:ea typeface="微软雅黑" panose="020B0503020204020204" pitchFamily="34" charset="-122"/>
                    <a:cs typeface="Times New Roman" panose="02020603050405020304" pitchFamily="34" charset="-120"/>
                  </a:rPr>
                  <a:t> · </a:t>
                </a:r>
                <a:r>
                  <a:rPr lang="en-US" altLang="zh-CN" sz="2400" b="0" i="0" dirty="0" err="1">
                    <a:solidFill>
                      <a:srgbClr val="E81B23"/>
                    </a:solidFill>
                    <a:latin typeface="Times New Roman" panose="02020603050405020304" pitchFamily="34" charset="0"/>
                    <a:ea typeface="微软雅黑" panose="020B0503020204020204" pitchFamily="34" charset="-122"/>
                    <a:cs typeface="Times New Roman" panose="02020603050405020304" pitchFamily="34" charset="-120"/>
                  </a:rPr>
                  <a:t>天津卷）</a:t>
                </a:r>
                <a:r>
                  <a:rPr lang="en-US" altLang="zh-CN" sz="2400" b="0" i="0" dirty="0" err="1">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调查某种群花萼长度和花瓣长度，所得数据如图所示，其中样本</a:t>
                </a:r>
                <a:endPar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endParaRPr>
              </a:p>
              <a:p>
                <a:pPr latinLnBrk="1">
                  <a:lnSpc>
                    <a:spcPct val="150000"/>
                  </a:lnSpc>
                </a:pPr>
                <a:r>
                  <a:rPr lang="en-US" altLang="zh-CN" sz="2400" b="0" i="0" dirty="0" err="1">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相关系数</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𝑟</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0</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8245</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r>
                  <a:rPr lang="en-US" altLang="zh-CN" sz="2400" b="0" i="0" dirty="0" err="1">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则下列说法正确的是</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r>
                  <a:rPr lang="en-US" altLang="zh-CN" sz="2400" b="0" i="0" dirty="0">
                    <a:solidFill>
                      <a:srgbClr val="00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1" i="0" dirty="0">
                    <a:solidFill>
                      <a:srgbClr val="00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r>
                  <a:rPr lang="en-US" altLang="zh-CN" sz="2400" b="0" i="0" dirty="0">
                    <a:solidFill>
                      <a:srgbClr val="00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2400" dirty="0"/>
              </a:p>
            </p:txBody>
          </p:sp>
        </mc:Choice>
        <mc:Fallback>
          <p:sp>
            <p:nvSpPr>
              <p:cNvPr id="2" name="QC_5_BD.39_1#3e70734b4?segpoint=1&amp;vbadefaultcenterpage=1&amp;parentnodeid=f7d342d43&amp;vbahtmlprocessed=1&amp;bbb=1&amp;hasbroken=1"/>
              <p:cNvSpPr>
                <a:spLocks noRot="1" noChangeAspect="1" noMove="1" noResize="1" noEditPoints="1" noAdjustHandles="1" noChangeArrowheads="1" noChangeShapeType="1" noTextEdit="1"/>
              </p:cNvSpPr>
              <p:nvPr/>
            </p:nvSpPr>
            <p:spPr>
              <a:xfrm>
                <a:off x="502920" y="1520934"/>
                <a:ext cx="11183112" cy="1034669"/>
              </a:xfrm>
              <a:prstGeom prst="rect">
                <a:avLst/>
              </a:prstGeom>
              <a:blipFill rotWithShape="1">
                <a:blip r:embed="rId1"/>
                <a:stretch>
                  <a:fillRect t="-11" r="-464" b="-6041"/>
                </a:stretch>
              </a:blipFill>
            </p:spPr>
            <p:txBody>
              <a:bodyPr/>
              <a:lstStyle/>
              <a:p>
                <a:r>
                  <a:rPr lang="zh-CN" altLang="en-US">
                    <a:noFill/>
                  </a:rPr>
                  <a:t> </a:t>
                </a:r>
              </a:p>
            </p:txBody>
          </p:sp>
        </mc:Fallback>
      </mc:AlternateContent>
      <p:pic>
        <p:nvPicPr>
          <p:cNvPr id="4" name="QC_5_BD.41_2#3e70734b4?hastextimagelayout=1&amp;vbadefaultcenterpage=1&amp;parentnodeid=f7d342d43&amp;vbahtmlprocessed=1" descr="preencoded.png"/>
          <p:cNvPicPr>
            <a:picLocks noChangeAspect="1"/>
          </p:cNvPicPr>
          <p:nvPr/>
        </p:nvPicPr>
        <p:blipFill>
          <a:blip r:embed="rId2">
            <a:clrChange>
              <a:clrFrom>
                <a:srgbClr val="FFFFFF"/>
              </a:clrFrom>
              <a:clrTo>
                <a:srgbClr val="FFFFFF">
                  <a:alpha val="0"/>
                </a:srgbClr>
              </a:clrTo>
            </a:clrChange>
          </a:blip>
          <a:stretch>
            <a:fillRect/>
          </a:stretch>
        </p:blipFill>
        <p:spPr>
          <a:xfrm>
            <a:off x="2322576" y="2726418"/>
            <a:ext cx="1956816" cy="2898648"/>
          </a:xfrm>
          <a:prstGeom prst="rect">
            <a:avLst/>
          </a:prstGeom>
          <a:noFill/>
          <a:extLst>
            <a:ext uri="{909E8E84-426E-40DD-AFC4-6F175D3DCCD1}">
              <a14:hiddenFill xmlns:a14="http://schemas.microsoft.com/office/drawing/2010/main">
                <a:solidFill>
                  <a:scrgbClr r="0" g="0" b="0">
                    <a:alpha val="0"/>
                  </a:scrgbClr>
                </a:solidFill>
              </a14:hiddenFill>
            </a:ext>
          </a:extLst>
        </p:spPr>
      </p:pic>
      <p:pic>
        <p:nvPicPr>
          <p:cNvPr id="5" name="QC_5_BD.41_3#3e70734b4?hastextimagelayout=1&amp;vbadefaultcenterpage=1&amp;parentnodeid=f7d342d43&amp;vbahtmlprocessed=1" descr="preencoded.png"/>
          <p:cNvPicPr>
            <a:picLocks noChangeAspect="1"/>
          </p:cNvPicPr>
          <p:nvPr/>
        </p:nvPicPr>
        <p:blipFill>
          <a:blip r:embed="rId3">
            <a:clrChange>
              <a:clrFrom>
                <a:srgbClr val="FFFFFF"/>
              </a:clrFrom>
              <a:clrTo>
                <a:srgbClr val="FFFFFF">
                  <a:alpha val="0"/>
                </a:srgbClr>
              </a:clrTo>
            </a:clrChange>
          </a:blip>
          <a:stretch>
            <a:fillRect/>
          </a:stretch>
        </p:blipFill>
        <p:spPr>
          <a:xfrm>
            <a:off x="7040880" y="2689842"/>
            <a:ext cx="3703320" cy="2935224"/>
          </a:xfrm>
          <a:prstGeom prst="rect">
            <a:avLst/>
          </a:prstGeom>
          <a:noFill/>
          <a:extLst>
            <a:ext uri="{909E8E84-426E-40DD-AFC4-6F175D3DCCD1}">
              <a14:hiddenFill xmlns:a14="http://schemas.microsoft.com/office/drawing/2010/main">
                <a:solidFill>
                  <a:scrgbClr r="0" g="0" b="0">
                    <a:alpha val="0"/>
                  </a:scrgbClr>
                </a:solidFill>
              </a14:hiddenFill>
            </a:ext>
          </a:extLst>
        </p:spPr>
      </p:pic>
    </p:spTree>
  </p:cSld>
  <p:clrMapOvr>
    <a:masterClrMapping/>
  </p:clrMapOvr>
  <p:transition>
    <p:split dir="in"/>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QC_5_BD.41_4#3e70734b4.choices?vbadefaultcenterpage=1&amp;parentnodeid=f7d342d43&amp;vbahtmlprocessed=1"/>
          <p:cNvSpPr/>
          <p:nvPr/>
        </p:nvSpPr>
        <p:spPr>
          <a:xfrm>
            <a:off x="502920" y="2505025"/>
            <a:ext cx="11183112" cy="2135950"/>
          </a:xfrm>
          <a:prstGeom prst="rect">
            <a:avLst/>
          </a:prstGeom>
          <a:noFill/>
        </p:spPr>
        <p:txBody>
          <a:bodyPr wrap="square" lIns="0" tIns="0" rIns="0" bIns="0" rtlCol="0" anchor="t"/>
          <a:lstStyle/>
          <a:p>
            <a:pPr marL="0" algn="l" latinLnBrk="1">
              <a:lnSpc>
                <a:spcPct val="15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A.花瓣长度和花萼长度没有相关性</a:t>
            </a:r>
            <a:endParaRPr lang="en-US" altLang="zh-CN" sz="2400" dirty="0"/>
          </a:p>
          <a:p>
            <a:pPr marL="0" algn="l" latinLnBrk="1">
              <a:lnSpc>
                <a:spcPct val="15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B.花瓣长度和花萼长度呈现负相关</a:t>
            </a:r>
            <a:endParaRPr lang="en-US" altLang="zh-CN" sz="2400" dirty="0"/>
          </a:p>
          <a:p>
            <a:pPr marL="0" algn="l" latinLnBrk="1">
              <a:lnSpc>
                <a:spcPct val="15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C.花瓣长度和花萼长度呈现正相关</a:t>
            </a:r>
            <a:endParaRPr lang="en-US" altLang="zh-CN" sz="2400" dirty="0"/>
          </a:p>
          <a:p>
            <a:pPr marL="0" algn="l" latinLnBrk="1">
              <a:lnSpc>
                <a:spcPct val="15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D.若从样本中抽取一部分，则这部分的样本相关系数一定是0.8245</a:t>
            </a:r>
            <a:endParaRPr lang="en-US" altLang="zh-CN" sz="2400" dirty="0"/>
          </a:p>
        </p:txBody>
      </p:sp>
      <p:sp>
        <p:nvSpPr>
          <p:cNvPr id="3" name="QC_5_AN.40_1#3e70734b4.bracket?vbadefaultcenterpage=1&amp;parentnodeid=f7d342d43&amp;vbapositionanswer=21&amp;vbahtmlprocessed=1&amp;answeroption=C"/>
          <p:cNvSpPr txBox="1"/>
          <p:nvPr/>
        </p:nvSpPr>
        <p:spPr>
          <a:xfrm>
            <a:off x="375920" y="3650565"/>
            <a:ext cx="474489" cy="569387"/>
          </a:xfrm>
          <a:prstGeom prst="rect">
            <a:avLst/>
          </a:prstGeom>
          <a:noFill/>
        </p:spPr>
        <p:txBody>
          <a:bodyPr vert="horz" wrap="none" lIns="0" tIns="0" rIns="0" bIns="0" rtlCol="0">
            <a:spAutoFit/>
          </a:bodyPr>
          <a:lstStyle/>
          <a:p>
            <a:r>
              <a:rPr lang="zh-CN" altLang="en-US" sz="3700" b="1">
                <a:solidFill>
                  <a:srgbClr val="FF0000"/>
                </a:solidFill>
                <a:latin typeface="华文细黑" panose="02010600040101010101" pitchFamily="2" charset="-122"/>
              </a:rPr>
              <a:t>√</a:t>
            </a:r>
            <a:endParaRPr lang="zh-CN" altLang="en-US" sz="3700" b="1">
              <a:solidFill>
                <a:srgbClr val="FF0000"/>
              </a:solidFill>
              <a:latin typeface="华文细黑" panose="02010600040101010101" pitchFamily="2" charset="-122"/>
            </a:endParaRPr>
          </a:p>
        </p:txBody>
      </p:sp>
    </p:spTree>
  </p:cSld>
  <p:clrMapOvr>
    <a:masterClrMapping/>
  </p:clrMapOvr>
  <p:transition>
    <p:split dir="in"/>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QC_5_AS.42_1#3e70734b4?vbadefaultcenterpage=1&amp;parentnodeid=f7d342d43&amp;vbahtmlprocessed=1&amp;bbb=1&amp;hasbroken=1"/>
              <p:cNvSpPr/>
              <p:nvPr/>
            </p:nvSpPr>
            <p:spPr>
              <a:xfrm>
                <a:off x="502920" y="2505025"/>
                <a:ext cx="11183112" cy="2135950"/>
              </a:xfrm>
              <a:prstGeom prst="rect">
                <a:avLst/>
              </a:prstGeom>
              <a:noFill/>
            </p:spPr>
            <p:txBody>
              <a:bodyPr wrap="none" lIns="0" tIns="0" rIns="0" bIns="0" rtlCol="0" anchor="t"/>
              <a:lstStyle/>
              <a:p>
                <a:pPr algn="l" latinLnBrk="1">
                  <a:lnSpc>
                    <a:spcPct val="150000"/>
                  </a:lnSpc>
                </a:pPr>
                <a:r>
                  <a:rPr lang="en-US" altLang="zh-CN" sz="2400" b="1"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解析</a:t>
                </a:r>
                <a:r>
                  <a:rPr lang="en-US" altLang="zh-CN" sz="2400" b="1" i="0" dirty="0">
                    <a:solidFill>
                      <a:srgbClr val="FF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根据散点的集中程度可知，花瓣长度和花萼长度有相关性，A错误</a:t>
                </a: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；散点的分</a:t>
                </a:r>
                <a:endPar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endParaRPr>
              </a:p>
              <a:p>
                <a:pPr latinLnBrk="1">
                  <a:lnSpc>
                    <a:spcPct val="150000"/>
                  </a:lnSpc>
                </a:pP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布是从左下到右上</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，所以花瓣长度和花萼长度呈现正相关性，B错误，C正确</a:t>
                </a: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；由于</a:t>
                </a:r>
                <a:endPar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endParaRPr>
              </a:p>
              <a:p>
                <a:pPr latinLnBrk="1">
                  <a:lnSpc>
                    <a:spcPct val="150000"/>
                  </a:lnSpc>
                </a:pP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𝑟</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0</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8245</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是全部数据的样本相关系数，取出来一部分数据，相关性可能变强</a:t>
                </a: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，可</a:t>
                </a:r>
                <a:endPar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endParaRPr>
              </a:p>
              <a:p>
                <a:pPr latinLnBrk="1">
                  <a:lnSpc>
                    <a:spcPct val="150000"/>
                  </a:lnSpc>
                </a:pP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能变弱</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，即取出的数据的样本相关系数不一定是</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0</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8245</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，D错误.故选C.</a:t>
                </a:r>
                <a:endParaRPr lang="en-US" altLang="zh-CN" sz="2400" dirty="0"/>
              </a:p>
            </p:txBody>
          </p:sp>
        </mc:Choice>
        <mc:Fallback>
          <p:sp>
            <p:nvSpPr>
              <p:cNvPr id="2" name="QC_5_AS.42_1#3e70734b4?vbadefaultcenterpage=1&amp;parentnodeid=f7d342d43&amp;vbahtmlprocessed=1&amp;bbb=1&amp;hasbroken=1"/>
              <p:cNvSpPr>
                <a:spLocks noRot="1" noChangeAspect="1" noMove="1" noResize="1" noEditPoints="1" noAdjustHandles="1" noChangeArrowheads="1" noChangeShapeType="1" noTextEdit="1"/>
              </p:cNvSpPr>
              <p:nvPr/>
            </p:nvSpPr>
            <p:spPr>
              <a:xfrm>
                <a:off x="502920" y="2505025"/>
                <a:ext cx="11183112" cy="2135950"/>
              </a:xfrm>
              <a:prstGeom prst="rect">
                <a:avLst/>
              </a:prstGeom>
              <a:blipFill rotWithShape="1">
                <a:blip r:embed="rId1"/>
                <a:stretch>
                  <a:fillRect t="-27" r="1" b="-2717"/>
                </a:stretch>
              </a:blipFill>
            </p:spPr>
            <p:txBody>
              <a:bodyPr/>
              <a:lstStyle/>
              <a:p>
                <a:r>
                  <a:rPr lang="zh-CN" altLang="en-US">
                    <a:noFill/>
                  </a:rPr>
                  <a:t> </a:t>
                </a:r>
              </a:p>
            </p:txBody>
          </p:sp>
        </mc:Fallback>
      </mc:AlternateContent>
    </p:spTree>
  </p:cSld>
  <p:clrMapOvr>
    <a:masterClrMapping/>
  </p:clrMapOvr>
  <p:transition>
    <p:split dir="in"/>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bg/>
                                          </p:spTgt>
                                        </p:tgtEl>
                                        <p:attrNameLst>
                                          <p:attrName>style.visibility</p:attrName>
                                        </p:attrNameLst>
                                      </p:cBhvr>
                                      <p:to>
                                        <p:strVal val="visible"/>
                                      </p:to>
                                    </p:set>
                                    <p:animEffect transition="in" filter="wipe(left)">
                                      <p:cBhvr>
                                        <p:cTn id="7" dur="500"/>
                                        <p:tgtEl>
                                          <p:spTgt spid="2">
                                            <p:bg/>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
                                            <p:txEl>
                                              <p:pRg st="0" end="0"/>
                                            </p:txEl>
                                          </p:spTgt>
                                        </p:tgtEl>
                                        <p:attrNameLst>
                                          <p:attrName>style.visibility</p:attrName>
                                        </p:attrNameLst>
                                      </p:cBhvr>
                                      <p:to>
                                        <p:strVal val="visible"/>
                                      </p:to>
                                    </p:set>
                                    <p:animEffect transition="in" filter="wipe(left)">
                                      <p:cBhvr>
                                        <p:cTn id="10" dur="500"/>
                                        <p:tgtEl>
                                          <p:spTgt spid="2">
                                            <p:txEl>
                                              <p:pRg st="0" end="0"/>
                                            </p:txEl>
                                          </p:spTgt>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animEffect transition="in" filter="wipe(left)">
                                      <p:cBhvr>
                                        <p:cTn id="13" dur="500"/>
                                        <p:tgtEl>
                                          <p:spTgt spid="2">
                                            <p:txEl>
                                              <p:pRg st="1" end="1"/>
                                            </p:txEl>
                                          </p:spTgt>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2">
                                            <p:txEl>
                                              <p:pRg st="2" end="2"/>
                                            </p:txEl>
                                          </p:spTgt>
                                        </p:tgtEl>
                                        <p:attrNameLst>
                                          <p:attrName>style.visibility</p:attrName>
                                        </p:attrNameLst>
                                      </p:cBhvr>
                                      <p:to>
                                        <p:strVal val="visible"/>
                                      </p:to>
                                    </p:set>
                                    <p:animEffect transition="in" filter="wipe(left)">
                                      <p:cBhvr>
                                        <p:cTn id="16" dur="500"/>
                                        <p:tgtEl>
                                          <p:spTgt spid="2">
                                            <p:txEl>
                                              <p:pRg st="2" end="2"/>
                                            </p:txEl>
                                          </p:spTgt>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animEffect transition="in" filter="wipe(left)">
                                      <p:cBhvr>
                                        <p:cTn id="19" dur="500"/>
                                        <p:tgtEl>
                                          <p:spTgt spid="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QC_5_BD.43_1#857ad3a40?segpoint=1&amp;vbadefaultcenterpage=1&amp;parentnodeid=f7d342d43&amp;vbahtmlprocessed=1&amp;bbb=1&amp;hasbroken=1"/>
              <p:cNvSpPr/>
              <p:nvPr/>
            </p:nvSpPr>
            <p:spPr>
              <a:xfrm>
                <a:off x="502920" y="1097611"/>
                <a:ext cx="11183112" cy="1038670"/>
              </a:xfrm>
              <a:prstGeom prst="rect">
                <a:avLst/>
              </a:prstGeom>
              <a:noFill/>
            </p:spPr>
            <p:txBody>
              <a:bodyPr wrap="none" lIns="0" tIns="0" rIns="0" bIns="0" rtlCol="0" anchor="t"/>
              <a:lstStyle/>
              <a:p>
                <a:pPr algn="l" latinLnBrk="1">
                  <a:lnSpc>
                    <a:spcPct val="150000"/>
                  </a:lnSpc>
                </a:pPr>
                <a:r>
                  <a:rPr lang="en-US" altLang="zh-CN" sz="2400" b="1"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3.</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（多选题）</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5</m:t>
                    </m:r>
                    <m:r>
                      <m:rPr>
                        <m:sty m:val="p"/>
                      </m:rP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G</m:t>
                    </m:r>
                  </m:oMath>
                </a14:m>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技术已经进入高速发展的阶段，</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5</m:t>
                    </m:r>
                    <m:r>
                      <m:rPr>
                        <m:sty m:val="p"/>
                      </m:rP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G</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手机的销量也逐渐上升</a:t>
                </a: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，某手机</a:t>
                </a:r>
                <a:endPar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endParaRPr>
              </a:p>
              <a:p>
                <a:pPr latinLnBrk="1">
                  <a:lnSpc>
                    <a:spcPct val="150000"/>
                  </a:lnSpc>
                </a:pP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商城统计了近</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5个月来</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5</m:t>
                    </m:r>
                    <m:r>
                      <m:rPr>
                        <m:sty m:val="p"/>
                      </m:rP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G</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手机的实际销量如表所示：</a:t>
                </a:r>
                <a:endParaRPr lang="en-US" altLang="zh-CN" sz="2400" dirty="0"/>
              </a:p>
            </p:txBody>
          </p:sp>
        </mc:Choice>
        <mc:Fallback>
          <p:sp>
            <p:nvSpPr>
              <p:cNvPr id="2" name="QC_5_BD.43_1#857ad3a40?segpoint=1&amp;vbadefaultcenterpage=1&amp;parentnodeid=f7d342d43&amp;vbahtmlprocessed=1&amp;bbb=1&amp;hasbroken=1"/>
              <p:cNvSpPr>
                <a:spLocks noRot="1" noChangeAspect="1" noMove="1" noResize="1" noEditPoints="1" noAdjustHandles="1" noChangeArrowheads="1" noChangeShapeType="1" noTextEdit="1"/>
              </p:cNvSpPr>
              <p:nvPr/>
            </p:nvSpPr>
            <p:spPr>
              <a:xfrm>
                <a:off x="502920" y="1097611"/>
                <a:ext cx="11183112" cy="1038670"/>
              </a:xfrm>
              <a:prstGeom prst="rect">
                <a:avLst/>
              </a:prstGeom>
              <a:blipFill rotWithShape="1">
                <a:blip r:embed="rId1"/>
                <a:stretch>
                  <a:fillRect t="-32" r="1" b="-561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graphicFrame>
            <p:nvGraphicFramePr>
              <p:cNvPr id="24" name="QC_5_BD.43_2#857ad3a40?colgroup=17,6,10&amp;vbadefaultcenterpage=1&amp;parentnodeid=f7d342d43&amp;vbahtmlprocessed=1"/>
              <p:cNvGraphicFramePr>
                <a:graphicFrameLocks noGrp="1"/>
              </p:cNvGraphicFramePr>
              <p:nvPr/>
            </p:nvGraphicFramePr>
            <p:xfrm>
              <a:off x="502920" y="2266519"/>
              <a:ext cx="11146536" cy="2611186"/>
            </p:xfrm>
            <a:graphic>
              <a:graphicData uri="http://schemas.openxmlformats.org/drawingml/2006/table">
                <a:tbl>
                  <a:tblPr/>
                  <a:tblGrid>
                    <a:gridCol w="5577840"/>
                    <a:gridCol w="2221992"/>
                    <a:gridCol w="3346704"/>
                  </a:tblGrid>
                  <a:tr h="435356">
                    <a:tc>
                      <a:txBody>
                        <a:bodyPr/>
                        <a:lstStyle/>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月份</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月份编号</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销量</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𝑦</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千部</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r>
                  <a:tr h="435166">
                    <a:tc>
                      <a:txBody>
                        <a:bodyPr/>
                        <a:lstStyle/>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2023年2月</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1</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37</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r>
                  <a:tr h="435166">
                    <a:tc>
                      <a:txBody>
                        <a:bodyPr/>
                        <a:lstStyle/>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2023年3月</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2</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104</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r>
                  <a:tr h="435166">
                    <a:tc>
                      <a:txBody>
                        <a:bodyPr/>
                        <a:lstStyle/>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2023年4月</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3</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30000"/>
                            </a:lnSpc>
                          </a:pP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𝑎</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r>
                  <a:tr h="435166">
                    <a:tc>
                      <a:txBody>
                        <a:bodyPr/>
                        <a:lstStyle/>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2023年5月</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4</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196</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r>
                  <a:tr h="435166">
                    <a:tc>
                      <a:txBody>
                        <a:bodyPr/>
                        <a:lstStyle/>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2023年6月</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5</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216</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r>
                </a:tbl>
              </a:graphicData>
            </a:graphic>
          </p:graphicFrame>
        </mc:Choice>
        <mc:Fallback xmlns="">
          <p:graphicFrame>
            <p:nvGraphicFramePr>
              <p:cNvPr id="24" name="QC_5_BD.43_2#857ad3a40?colgroup=17,6,10&amp;vbadefaultcenterpage=1&amp;parentnodeid=f7d342d43&amp;vbahtmlprocessed=1"/>
              <p:cNvGraphicFramePr>
                <a:graphicFrameLocks noGrp="1"/>
              </p:cNvGraphicFramePr>
              <p:nvPr/>
            </p:nvGraphicFramePr>
            <p:xfrm>
              <a:off x="502920" y="2266519"/>
              <a:ext cx="11146536" cy="2611186"/>
            </p:xfrm>
            <a:graphic>
              <a:graphicData uri="http://schemas.openxmlformats.org/drawingml/2006/table">
                <a:tbl>
                  <a:tblPr/>
                  <a:tblGrid>
                    <a:gridCol w="5577840"/>
                    <a:gridCol w="2221992"/>
                    <a:gridCol w="3346704"/>
                  </a:tblGrid>
                  <a:tr h="474980">
                    <a:tc>
                      <a:txBody>
                        <a:bodyPr/>
                        <a:lstStyle/>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月份</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endParaRPr lang="zh-CN"/>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blipFill>
                          <a:blip r:embed="rId2"/>
                        </a:blipFill>
                      </a:tcPr>
                    </a:tc>
                    <a:tc>
                      <a:txBody>
                        <a:bodyPr/>
                        <a:lstStyle/>
                        <a:p>
                          <a:endParaRPr lang="zh-CN"/>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blipFill>
                          <a:blip r:embed="rId2"/>
                        </a:blipFill>
                      </a:tcPr>
                    </a:tc>
                  </a:tr>
                  <a:tr h="435166">
                    <a:tc>
                      <a:txBody>
                        <a:bodyPr/>
                        <a:lstStyle/>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2023年2月</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1</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37</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r>
                  <a:tr h="435166">
                    <a:tc>
                      <a:txBody>
                        <a:bodyPr/>
                        <a:lstStyle/>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2023年3月</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2</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104</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r>
                  <a:tr h="474980">
                    <a:tc>
                      <a:txBody>
                        <a:bodyPr/>
                        <a:lstStyle/>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2023年4月</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3</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endParaRPr lang="zh-CN"/>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blipFill>
                          <a:blip r:embed="rId2"/>
                        </a:blipFill>
                      </a:tcPr>
                    </a:tc>
                  </a:tr>
                  <a:tr h="435166">
                    <a:tc>
                      <a:txBody>
                        <a:bodyPr/>
                        <a:lstStyle/>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2023年5月</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4</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196</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r>
                  <a:tr h="435166">
                    <a:tc>
                      <a:txBody>
                        <a:bodyPr/>
                        <a:lstStyle/>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2023年6月</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5</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216</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r>
                </a:tbl>
              </a:graphicData>
            </a:graphic>
          </p:graphicFrame>
        </mc:Fallback>
      </mc:AlternateContent>
      <mc:AlternateContent xmlns:mc="http://schemas.openxmlformats.org/markup-compatibility/2006">
        <mc:Choice xmlns:a14="http://schemas.microsoft.com/office/drawing/2010/main" Requires="a14">
          <p:sp>
            <p:nvSpPr>
              <p:cNvPr id="4" name="QC_5_BD.43_3#857ad3a40?vbadefaultcenterpage=1&amp;parentnodeid=f7d342d43&amp;vbahtmlprocessed=1&amp;bbb=1&amp;hasbroken=1"/>
              <p:cNvSpPr/>
              <p:nvPr/>
            </p:nvSpPr>
            <p:spPr>
              <a:xfrm>
                <a:off x="502920" y="5009719"/>
                <a:ext cx="11183112" cy="1034669"/>
              </a:xfrm>
              <a:prstGeom prst="rect">
                <a:avLst/>
              </a:prstGeom>
              <a:noFill/>
            </p:spPr>
            <p:txBody>
              <a:bodyPr wrap="none" lIns="0" tIns="0" rIns="0" bIns="0" rtlCol="0" anchor="t"/>
              <a:lstStyle/>
              <a:p>
                <a:pPr algn="l" latinLnBrk="1">
                  <a:lnSpc>
                    <a:spcPct val="15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若</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𝑦</m:t>
                    </m:r>
                  </m:oMath>
                </a14:m>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与</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oMath>
                </a14:m>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线性相关，且求得</a:t>
                </a:r>
                <a:r>
                  <a:rPr lang="zh-CN" altLang="en-US" sz="240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sym typeface="+mn-ea"/>
                  </a:rPr>
                  <a:t>线性</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回归方程为</a:t>
                </a:r>
                <a14:m>
                  <m:oMath xmlns:m="http://schemas.openxmlformats.org/officeDocument/2006/math">
                    <m:acc>
                      <m:acc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acc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𝑦</m:t>
                        </m:r>
                      </m:e>
                    </m:acc>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45</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5</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，则下列说法正确的是</a:t>
                </a:r>
                <a:endPar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endParaRPr>
              </a:p>
              <a:p>
                <a:pPr algn="l" latinLnBrk="1">
                  <a:lnSpc>
                    <a:spcPct val="150000"/>
                  </a:lnSpc>
                </a:pP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r>
                  <a:rPr lang="en-US" altLang="zh-CN" sz="2400" b="0" i="0">
                    <a:solidFill>
                      <a:srgbClr val="00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1" i="0">
                    <a:solidFill>
                      <a:srgbClr val="00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r>
                  <a:rPr lang="en-US" altLang="zh-CN" sz="2400" b="0" i="0">
                    <a:solidFill>
                      <a:srgbClr val="00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2400" dirty="0"/>
              </a:p>
            </p:txBody>
          </p:sp>
        </mc:Choice>
        <mc:Fallback>
          <p:sp>
            <p:nvSpPr>
              <p:cNvPr id="4" name="QC_5_BD.43_3#857ad3a40?vbadefaultcenterpage=1&amp;parentnodeid=f7d342d43&amp;vbahtmlprocessed=1&amp;bbb=1&amp;hasbroken=1"/>
              <p:cNvSpPr>
                <a:spLocks noRot="1" noChangeAspect="1" noMove="1" noResize="1" noEditPoints="1" noAdjustHandles="1" noChangeArrowheads="1" noChangeShapeType="1" noTextEdit="1"/>
              </p:cNvSpPr>
              <p:nvPr/>
            </p:nvSpPr>
            <p:spPr>
              <a:xfrm>
                <a:off x="502920" y="5009719"/>
                <a:ext cx="11183112" cy="1034669"/>
              </a:xfrm>
              <a:prstGeom prst="rect">
                <a:avLst/>
              </a:prstGeom>
              <a:blipFill rotWithShape="1">
                <a:blip r:embed="rId3"/>
                <a:stretch>
                  <a:fillRect t="-20" r="1" b="-6032"/>
                </a:stretch>
              </a:blipFill>
            </p:spPr>
            <p:txBody>
              <a:bodyPr/>
              <a:lstStyle/>
              <a:p>
                <a:r>
                  <a:rPr lang="zh-CN" altLang="en-US">
                    <a:noFill/>
                  </a:rPr>
                  <a:t> </a:t>
                </a:r>
              </a:p>
            </p:txBody>
          </p:sp>
        </mc:Fallback>
      </mc:AlternateContent>
    </p:spTree>
  </p:cSld>
  <p:clrMapOvr>
    <a:masterClrMapping/>
  </p:clrMapOvr>
  <p:transition>
    <p:split dir="in"/>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QC_5_BD.45_1#857ad3a40.choices?vbadefaultcenterpage=1&amp;parentnodeid=f7d342d43&amp;vbahtmlprocessed=1"/>
              <p:cNvSpPr/>
              <p:nvPr/>
            </p:nvSpPr>
            <p:spPr>
              <a:xfrm>
                <a:off x="502920" y="2505025"/>
                <a:ext cx="11183112" cy="2135950"/>
              </a:xfrm>
              <a:prstGeom prst="rect">
                <a:avLst/>
              </a:prstGeom>
              <a:noFill/>
            </p:spPr>
            <p:txBody>
              <a:bodyPr wrap="square" lIns="0" tIns="0" rIns="0" bIns="0" rtlCol="0" anchor="t"/>
              <a:lstStyle/>
              <a:p>
                <a:pPr marL="0" algn="l" latinLnBrk="1">
                  <a:lnSpc>
                    <a:spcPct val="15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𝑎</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147</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endParaRPr lang="en-US" altLang="zh-CN" sz="2400" dirty="0"/>
              </a:p>
              <a:p>
                <a:pPr marL="0" algn="l" latinLnBrk="1">
                  <a:lnSpc>
                    <a:spcPct val="15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B.</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𝑦</m:t>
                    </m:r>
                  </m:oMath>
                </a14:m>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与</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正相关</a:t>
                </a:r>
                <a:endParaRPr lang="en-US" altLang="zh-CN" sz="2400" dirty="0"/>
              </a:p>
              <a:p>
                <a:pPr marL="0" algn="l" latinLnBrk="1">
                  <a:lnSpc>
                    <a:spcPct val="15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C.</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𝑦</m:t>
                    </m:r>
                  </m:oMath>
                </a14:m>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与</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的相关系数为负数</a:t>
                </a:r>
                <a:endParaRPr lang="en-US" altLang="zh-CN" sz="2400" dirty="0"/>
              </a:p>
              <a:p>
                <a:pPr marL="0" algn="l" latinLnBrk="1">
                  <a:lnSpc>
                    <a:spcPct val="15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D.8月份该手机商城的</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5</m:t>
                    </m:r>
                    <m:r>
                      <m:rPr>
                        <m:sty m:val="p"/>
                      </m:rP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G</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手机销量约为36.5万部</a:t>
                </a:r>
                <a:endParaRPr lang="en-US" altLang="zh-CN" sz="2400" dirty="0"/>
              </a:p>
            </p:txBody>
          </p:sp>
        </mc:Choice>
        <mc:Fallback>
          <p:sp>
            <p:nvSpPr>
              <p:cNvPr id="2" name="QC_5_BD.45_1#857ad3a40.choices?vbadefaultcenterpage=1&amp;parentnodeid=f7d342d43&amp;vbahtmlprocessed=1"/>
              <p:cNvSpPr>
                <a:spLocks noRot="1" noChangeAspect="1" noMove="1" noResize="1" noEditPoints="1" noAdjustHandles="1" noChangeArrowheads="1" noChangeShapeType="1" noTextEdit="1"/>
              </p:cNvSpPr>
              <p:nvPr/>
            </p:nvSpPr>
            <p:spPr>
              <a:xfrm>
                <a:off x="502920" y="2505025"/>
                <a:ext cx="11183112" cy="2135950"/>
              </a:xfrm>
              <a:prstGeom prst="rect">
                <a:avLst/>
              </a:prstGeom>
              <a:blipFill rotWithShape="1">
                <a:blip r:embed="rId1"/>
                <a:stretch>
                  <a:fillRect t="-27" r="1" b="-2717"/>
                </a:stretch>
              </a:blipFill>
            </p:spPr>
            <p:txBody>
              <a:bodyPr/>
              <a:lstStyle/>
              <a:p>
                <a:r>
                  <a:rPr lang="zh-CN" altLang="en-US">
                    <a:noFill/>
                  </a:rPr>
                  <a:t> </a:t>
                </a:r>
              </a:p>
            </p:txBody>
          </p:sp>
        </mc:Fallback>
      </mc:AlternateContent>
      <p:sp>
        <p:nvSpPr>
          <p:cNvPr id="3" name="QC_5_AN.44_1#857ad3a40.bracket?vbadefaultcenterpage=1&amp;parentnodeid=f7d342d43&amp;vbapositionanswer=22&amp;vbahtmlprocessed=1&amp;answeroption=AB"/>
          <p:cNvSpPr txBox="1"/>
          <p:nvPr/>
        </p:nvSpPr>
        <p:spPr>
          <a:xfrm>
            <a:off x="375920" y="2553285"/>
            <a:ext cx="474489" cy="569387"/>
          </a:xfrm>
          <a:prstGeom prst="rect">
            <a:avLst/>
          </a:prstGeom>
          <a:noFill/>
        </p:spPr>
        <p:txBody>
          <a:bodyPr vert="horz" wrap="none" lIns="0" tIns="0" rIns="0" bIns="0" rtlCol="0">
            <a:spAutoFit/>
          </a:bodyPr>
          <a:lstStyle/>
          <a:p>
            <a:r>
              <a:rPr lang="zh-CN" altLang="en-US" sz="3700" b="1">
                <a:solidFill>
                  <a:srgbClr val="FF0000"/>
                </a:solidFill>
                <a:latin typeface="华文细黑" panose="02010600040101010101" pitchFamily="2" charset="-122"/>
              </a:rPr>
              <a:t>√</a:t>
            </a:r>
            <a:endParaRPr lang="zh-CN" altLang="en-US" sz="3700" b="1">
              <a:solidFill>
                <a:srgbClr val="FF0000"/>
              </a:solidFill>
              <a:latin typeface="华文细黑" panose="02010600040101010101" pitchFamily="2" charset="-122"/>
            </a:endParaRPr>
          </a:p>
        </p:txBody>
      </p:sp>
      <p:sp>
        <p:nvSpPr>
          <p:cNvPr id="4" name="QC_5_AN.44_2#857ad3a40.bracket?vbadefaultcenterpage=1&amp;parentnodeid=f7d342d43&amp;vbapositionanswer=22&amp;vbahtmlprocessed=1&amp;answeroption=AB"/>
          <p:cNvSpPr txBox="1"/>
          <p:nvPr/>
        </p:nvSpPr>
        <p:spPr>
          <a:xfrm>
            <a:off x="375920" y="3101925"/>
            <a:ext cx="822325" cy="563880"/>
          </a:xfrm>
          <a:prstGeom prst="rect">
            <a:avLst/>
          </a:prstGeom>
          <a:noFill/>
        </p:spPr>
        <p:txBody>
          <a:bodyPr vert="horz" lIns="0" tIns="0" rIns="0" bIns="0" rtlCol="0">
            <a:spAutoFit/>
          </a:bodyPr>
          <a:lstStyle/>
          <a:p>
            <a:r>
              <a:rPr lang="zh-CN" altLang="en-US" sz="3700" b="1">
                <a:solidFill>
                  <a:srgbClr val="FF0000"/>
                </a:solidFill>
                <a:latin typeface="华文细黑" panose="02010600040101010101" pitchFamily="2" charset="-122"/>
              </a:rPr>
              <a:t>√</a:t>
            </a:r>
            <a:endParaRPr lang="zh-CN" altLang="en-US" sz="3700" b="1">
              <a:solidFill>
                <a:srgbClr val="FF0000"/>
              </a:solidFill>
              <a:latin typeface="华文细黑" panose="02010600040101010101" pitchFamily="2" charset="-122"/>
            </a:endParaRPr>
          </a:p>
        </p:txBody>
      </p:sp>
    </p:spTree>
  </p:cSld>
  <p:clrMapOvr>
    <a:masterClrMapping/>
  </p:clrMapOvr>
  <p:transition>
    <p:split dir="in"/>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xEl>
                                              <p:pRg st="0" end="0"/>
                                            </p:txEl>
                                          </p:spTgt>
                                        </p:tgtEl>
                                        <p:attrNameLst>
                                          <p:attrName>style.visibility</p:attrName>
                                        </p:attrNameLst>
                                      </p:cBhvr>
                                      <p:to>
                                        <p:strVal val="visible"/>
                                      </p:to>
                                    </p:set>
                                    <p:animEffect transition="in" filter="wipe(left)">
                                      <p:cBhvr>
                                        <p:cTn id="10"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QC_5_AS.46_1#857ad3a40?vbadefaultcenterpage=1&amp;parentnodeid=f7d342d43&amp;vbahtmlprocessed=1&amp;bbb=1&amp;hasbroken=1"/>
              <p:cNvSpPr/>
              <p:nvPr/>
            </p:nvSpPr>
            <p:spPr>
              <a:xfrm>
                <a:off x="502920" y="1828909"/>
                <a:ext cx="11183112" cy="3462782"/>
              </a:xfrm>
              <a:prstGeom prst="rect">
                <a:avLst/>
              </a:prstGeom>
              <a:noFill/>
            </p:spPr>
            <p:txBody>
              <a:bodyPr wrap="none" lIns="0" tIns="0" rIns="0" bIns="0" rtlCol="0" anchor="t"/>
              <a:lstStyle/>
              <a:p>
                <a:pPr algn="l" latinLnBrk="1">
                  <a:lnSpc>
                    <a:spcPct val="150000"/>
                  </a:lnSpc>
                </a:pPr>
                <a:r>
                  <a:rPr lang="en-US" altLang="zh-CN" sz="2400" b="1"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解析</a:t>
                </a:r>
                <a:r>
                  <a:rPr lang="en-US" altLang="zh-CN" sz="2400" b="1" i="0" dirty="0">
                    <a:solidFill>
                      <a:srgbClr val="FF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由表中数据，计算得</a:t>
                </a:r>
                <a14:m>
                  <m:oMath xmlns:m="http://schemas.openxmlformats.org/officeDocument/2006/math">
                    <m:bar>
                      <m:barPr>
                        <m:pos m:val="top"/>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bar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e>
                    </m:ba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f>
                      <m:f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fPr>
                      <m:num>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num>
                      <m:den>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5</m:t>
                        </m:r>
                      </m:den>
                    </m:f>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3</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4</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5</m:t>
                        </m:r>
                      </m:e>
                    </m:d>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3</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，所以</a:t>
                </a:r>
                <a:endPar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endParaRPr>
              </a:p>
              <a:p>
                <a:pPr algn="l" latinLnBrk="1">
                  <a:lnSpc>
                    <a:spcPct val="150000"/>
                  </a:lnSpc>
                </a:pPr>
                <a14:m>
                  <m:oMath xmlns:m="http://schemas.openxmlformats.org/officeDocument/2006/math">
                    <m:bar>
                      <m:barPr>
                        <m:pos m:val="top"/>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bar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𝑦</m:t>
                        </m:r>
                      </m:e>
                    </m:ba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45</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3</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5</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140</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2400" dirty="0"/>
              </a:p>
              <a:p>
                <a:pPr algn="l" latinLnBrk="1">
                  <a:lnSpc>
                    <a:spcPct val="150000"/>
                  </a:lnSpc>
                </a:pPr>
                <a:r>
                  <a:rPr lang="en-US" altLang="zh-CN" sz="2400" b="0" i="0">
                    <a:solidFill>
                      <a:srgbClr val="FF0000"/>
                    </a:solidFill>
                    <a:latin typeface="宋体" panose="02010600030101010101" pitchFamily="2" charset="-122"/>
                    <a:ea typeface="微软雅黑" panose="020B0503020204020204" pitchFamily="34" charset="-122"/>
                    <a:cs typeface="Times New Roman" panose="02020603050405020304" pitchFamily="34" charset="-120"/>
                  </a:rPr>
                  <a:t> </a:t>
                </a: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于是</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37</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104</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𝑎</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196</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216</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140</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5</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，解得</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𝑎</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147</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，故A正确；</a:t>
                </a:r>
                <a:endParaRPr lang="en-US" altLang="zh-CN" sz="2400" dirty="0"/>
              </a:p>
              <a:p>
                <a:pPr algn="l" latinLnBrk="1">
                  <a:lnSpc>
                    <a:spcPct val="150000"/>
                  </a:lnSpc>
                </a:pPr>
                <a:r>
                  <a:rPr lang="en-US" altLang="zh-CN" sz="2400" b="0" i="0">
                    <a:solidFill>
                      <a:srgbClr val="FF0000"/>
                    </a:solidFill>
                    <a:latin typeface="宋体" panose="02010600030101010101" pitchFamily="2" charset="-122"/>
                    <a:ea typeface="微软雅黑" panose="020B0503020204020204" pitchFamily="34" charset="-122"/>
                    <a:cs typeface="Times New Roman" panose="02020603050405020304" pitchFamily="34" charset="-120"/>
                  </a:rPr>
                  <a:t> </a:t>
                </a: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由</a:t>
                </a:r>
                <a:r>
                  <a:rPr lang="zh-CN" altLang="en-US" sz="240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sym typeface="+mn-ea"/>
                  </a:rPr>
                  <a:t>线性</a:t>
                </a: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回归方程中的</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的系数为正可知，</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𝑦</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与</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正相关，且其样本相关系数</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𝑟</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&gt;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0</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，故</a:t>
                </a:r>
                <a:endPar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endParaRPr>
              </a:p>
              <a:p>
                <a:pPr algn="l" latinLnBrk="1">
                  <a:lnSpc>
                    <a:spcPct val="150000"/>
                  </a:lnSpc>
                </a:pP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B</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正确，C错误；8月份时，</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7</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14:m>
                  <m:oMath xmlns:m="http://schemas.openxmlformats.org/officeDocument/2006/math">
                    <m:acc>
                      <m:acc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acc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𝑦</m:t>
                        </m:r>
                      </m:e>
                    </m:acc>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320</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（千部），即销量约为32万部，故D</a:t>
                </a: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错误.</a:t>
                </a:r>
                <a:endPar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endParaRPr>
              </a:p>
              <a:p>
                <a:pPr algn="l" latinLnBrk="1">
                  <a:lnSpc>
                    <a:spcPct val="150000"/>
                  </a:lnSpc>
                </a:pP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故选</a:t>
                </a:r>
                <a14:m>
                  <m:oMath xmlns:m="http://schemas.openxmlformats.org/officeDocument/2006/math">
                    <m:r>
                      <m:rPr>
                        <m:sty m:val="p"/>
                      </m:rP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AB</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2400" dirty="0"/>
              </a:p>
            </p:txBody>
          </p:sp>
        </mc:Choice>
        <mc:Fallback>
          <p:sp>
            <p:nvSpPr>
              <p:cNvPr id="2" name="QC_5_AS.46_1#857ad3a40?vbadefaultcenterpage=1&amp;parentnodeid=f7d342d43&amp;vbahtmlprocessed=1&amp;bbb=1&amp;hasbroken=1"/>
              <p:cNvSpPr>
                <a:spLocks noRot="1" noChangeAspect="1" noMove="1" noResize="1" noEditPoints="1" noAdjustHandles="1" noChangeArrowheads="1" noChangeShapeType="1" noTextEdit="1"/>
              </p:cNvSpPr>
              <p:nvPr/>
            </p:nvSpPr>
            <p:spPr>
              <a:xfrm>
                <a:off x="502920" y="1828909"/>
                <a:ext cx="11183112" cy="3462782"/>
              </a:xfrm>
              <a:prstGeom prst="rect">
                <a:avLst/>
              </a:prstGeom>
              <a:blipFill rotWithShape="1">
                <a:blip r:embed="rId1"/>
                <a:stretch>
                  <a:fillRect t="-3" r="-856" b="-1864"/>
                </a:stretch>
              </a:blipFill>
            </p:spPr>
            <p:txBody>
              <a:bodyPr/>
              <a:lstStyle/>
              <a:p>
                <a:r>
                  <a:rPr lang="zh-CN" altLang="en-US">
                    <a:noFill/>
                  </a:rPr>
                  <a:t> </a:t>
                </a:r>
              </a:p>
            </p:txBody>
          </p:sp>
        </mc:Fallback>
      </mc:AlternateContent>
    </p:spTree>
  </p:cSld>
  <p:clrMapOvr>
    <a:masterClrMapping/>
  </p:clrMapOvr>
  <p:transition>
    <p:split dir="in"/>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left)">
                                      <p:cBhvr>
                                        <p:cTn id="7" dur="500"/>
                                        <p:tgtEl>
                                          <p:spTgt spid="2">
                                            <p:txEl>
                                              <p:pRg st="0" end="0"/>
                                            </p:txEl>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wipe(left)">
                                      <p:cBhvr>
                                        <p:cTn id="10" dur="500"/>
                                        <p:tgtEl>
                                          <p:spTgt spid="2">
                                            <p:txEl>
                                              <p:pRg st="1" end="1"/>
                                            </p:txEl>
                                          </p:spTgt>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Effect transition="in" filter="wipe(left)">
                                      <p:cBhvr>
                                        <p:cTn id="13" dur="500"/>
                                        <p:tgtEl>
                                          <p:spTgt spid="2">
                                            <p:txEl>
                                              <p:pRg st="2" end="2"/>
                                            </p:txEl>
                                          </p:spTgt>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2">
                                            <p:txEl>
                                              <p:pRg st="3" end="3"/>
                                            </p:txEl>
                                          </p:spTgt>
                                        </p:tgtEl>
                                        <p:attrNameLst>
                                          <p:attrName>style.visibility</p:attrName>
                                        </p:attrNameLst>
                                      </p:cBhvr>
                                      <p:to>
                                        <p:strVal val="visible"/>
                                      </p:to>
                                    </p:set>
                                    <p:animEffect transition="in" filter="wipe(left)">
                                      <p:cBhvr>
                                        <p:cTn id="16" dur="500"/>
                                        <p:tgtEl>
                                          <p:spTgt spid="2">
                                            <p:txEl>
                                              <p:pRg st="3" end="3"/>
                                            </p:txEl>
                                          </p:spTgt>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animEffect transition="in" filter="wipe(left)">
                                      <p:cBhvr>
                                        <p:cTn id="19" dur="500"/>
                                        <p:tgtEl>
                                          <p:spTgt spid="2">
                                            <p:txEl>
                                              <p:pRg st="4" end="4"/>
                                            </p:txEl>
                                          </p:spTgt>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2">
                                            <p:txEl>
                                              <p:pRg st="5" end="5"/>
                                            </p:txEl>
                                          </p:spTgt>
                                        </p:tgtEl>
                                        <p:attrNameLst>
                                          <p:attrName>style.visibility</p:attrName>
                                        </p:attrNameLst>
                                      </p:cBhvr>
                                      <p:to>
                                        <p:strVal val="visible"/>
                                      </p:to>
                                    </p:set>
                                    <p:animEffect transition="in" filter="wipe(left)">
                                      <p:cBhvr>
                                        <p:cTn id="22" dur="500"/>
                                        <p:tgtEl>
                                          <p:spTgt spid="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_5_BD#b77f78290?vbadefaultcenterpage=1&amp;parentnodeid=f7d342d43&amp;vbahtmlprocessed=1" descr="preencoded.png"/>
          <p:cNvPicPr>
            <a:picLocks noChangeAspect="1"/>
          </p:cNvPicPr>
          <p:nvPr/>
        </p:nvPicPr>
        <p:blipFill>
          <a:blip r:embed="rId1">
            <a:clrChange>
              <a:clrFrom>
                <a:srgbClr val="FFFFFF"/>
              </a:clrFrom>
              <a:clrTo>
                <a:srgbClr val="FFFFFF">
                  <a:alpha val="0"/>
                </a:srgbClr>
              </a:clrTo>
            </a:clrChange>
          </a:blip>
          <a:stretch>
            <a:fillRect/>
          </a:stretch>
        </p:blipFill>
        <p:spPr>
          <a:xfrm>
            <a:off x="4480560" y="1861103"/>
            <a:ext cx="3236976" cy="393192"/>
          </a:xfrm>
          <a:prstGeom prst="rect">
            <a:avLst/>
          </a:prstGeom>
          <a:noFill/>
          <a:extLst>
            <a:ext uri="{909E8E84-426E-40DD-AFC4-6F175D3DCCD1}">
              <a14:hiddenFill xmlns:a14="http://schemas.microsoft.com/office/drawing/2010/main">
                <a:solidFill>
                  <a:scrgbClr r="0" g="0" b="0">
                    <a:alpha val="0"/>
                  </a:scrgbClr>
                </a:solidFill>
              </a14:hiddenFill>
            </a:ext>
          </a:extLst>
        </p:spPr>
      </p:pic>
      <p:sp>
        <p:nvSpPr>
          <p:cNvPr id="3" name="P_5_BD#b77f78290?vbadefaultcenterpage=1&amp;parentnodeid=f7d342d43&amp;vbahtmlprocessed=1"/>
          <p:cNvSpPr/>
          <p:nvPr/>
        </p:nvSpPr>
        <p:spPr>
          <a:xfrm>
            <a:off x="502920" y="2387391"/>
            <a:ext cx="11183112" cy="490220"/>
          </a:xfrm>
          <a:prstGeom prst="rect">
            <a:avLst/>
          </a:prstGeom>
          <a:noFill/>
        </p:spPr>
        <p:txBody>
          <a:bodyPr wrap="square" lIns="0" tIns="0" rIns="0" bIns="0" rtlCol="0" anchor="t"/>
          <a:lstStyle/>
          <a:p>
            <a:pPr algn="ctr" latinLnBrk="1">
              <a:lnSpc>
                <a:spcPct val="150000"/>
              </a:lnSpc>
            </a:pPr>
            <a:r>
              <a:rPr lang="en-US" altLang="zh-CN" sz="2400" b="1"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判断两个变量相关性的三种方法</a:t>
            </a:r>
            <a:endParaRPr lang="en-US" altLang="zh-CN" sz="2400" dirty="0"/>
          </a:p>
        </p:txBody>
      </p:sp>
      <mc:AlternateContent xmlns:mc="http://schemas.openxmlformats.org/markup-compatibility/2006" xmlns:a14="http://schemas.microsoft.com/office/drawing/2010/main">
        <mc:Choice Requires="a14">
          <p:graphicFrame>
            <p:nvGraphicFramePr>
              <p:cNvPr id="26" name="P_5_BD#b77f78290?colgroup=6,29&amp;vbadefaultcenterpage=1&amp;parentnodeid=f7d342d43&amp;vbahtmlprocessed=1&amp;bbb=1&amp;hasbroken=1"/>
              <p:cNvGraphicFramePr>
                <a:graphicFrameLocks noGrp="1"/>
              </p:cNvGraphicFramePr>
              <p:nvPr/>
            </p:nvGraphicFramePr>
            <p:xfrm>
              <a:off x="502920" y="3009691"/>
              <a:ext cx="11155680" cy="2275205"/>
            </p:xfrm>
            <a:graphic>
              <a:graphicData uri="http://schemas.openxmlformats.org/drawingml/2006/table">
                <a:tbl>
                  <a:tblPr/>
                  <a:tblGrid>
                    <a:gridCol w="1993392"/>
                    <a:gridCol w="9162288"/>
                  </a:tblGrid>
                  <a:tr h="910844">
                    <a:tc>
                      <a:txBody>
                        <a:bodyPr/>
                        <a:lstStyle/>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画散点图</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marL="0" indent="0" algn="l"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点的分布从左下角到右上角，两个变量正相关</a:t>
                          </a: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；点的分布从左上角</a:t>
                          </a:r>
                          <a:endPar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endParaRPr>
                        </a:p>
                        <a:p>
                          <a:pPr marL="0" lvl="0" indent="0" algn="l" latinLnBrk="1" hangingPunct="0">
                            <a:lnSpc>
                              <a:spcPct val="130000"/>
                            </a:lnSpc>
                          </a:pP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到右下角</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，两个变量负相关</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r>
                  <a:tr h="910844">
                    <a:tc>
                      <a:txBody>
                        <a:bodyPr/>
                        <a:lstStyle/>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相关系数</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marL="0" indent="0" algn="l"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当</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𝑟</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&gt;</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0</m:t>
                              </m:r>
                            </m:oMath>
                          </a14:m>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时，正相关；当</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𝑟</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&lt;</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0</m:t>
                              </m:r>
                            </m:oMath>
                          </a14:m>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时，负相关；</a:t>
                          </a:r>
                          <a14:m>
                            <m:oMath xmlns:m="http://schemas.openxmlformats.org/officeDocument/2006/math">
                              <m:d>
                                <m:dPr>
                                  <m:begChr m:val="|"/>
                                  <m:endChr m:val="|"/>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𝑟</m:t>
                                  </m:r>
                                </m:e>
                              </m:d>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越趋近于1</a:t>
                          </a: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，线性相关</a:t>
                          </a:r>
                          <a:endPar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endParaRPr>
                        </a:p>
                        <a:p>
                          <a:pPr marL="0" lvl="0" indent="0" algn="l" latinLnBrk="1" hangingPunct="0">
                            <a:lnSpc>
                              <a:spcPct val="130000"/>
                            </a:lnSpc>
                          </a:pP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性越强</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r>
                  <a:tr h="453517">
                    <a:tc>
                      <a:txBody>
                        <a:bodyPr/>
                        <a:lstStyle/>
                        <a:p>
                          <a:pPr algn="ctr" latinLnBrk="1" hangingPunct="0">
                            <a:lnSpc>
                              <a:spcPct val="130000"/>
                            </a:lnSpc>
                          </a:pPr>
                          <a:r>
                            <a:rPr lang="zh-CN" altLang="en-US" sz="240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sym typeface="+mn-ea"/>
                            </a:rPr>
                            <a:t>线性</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回归方程</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当</a:t>
                          </a:r>
                          <a14:m>
                            <m:oMath xmlns:m="http://schemas.openxmlformats.org/officeDocument/2006/math">
                              <m:acc>
                                <m:acc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acc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𝑏</m:t>
                                  </m:r>
                                </m:e>
                              </m:acc>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&gt;</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0</m:t>
                              </m:r>
                            </m:oMath>
                          </a14:m>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时，正相关；当</a:t>
                          </a:r>
                          <a14:m>
                            <m:oMath xmlns:m="http://schemas.openxmlformats.org/officeDocument/2006/math">
                              <m:acc>
                                <m:acc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acc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𝑏</m:t>
                                  </m:r>
                                </m:e>
                              </m:acc>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&lt;</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0</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时，负相关</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r>
                </a:tbl>
              </a:graphicData>
            </a:graphic>
          </p:graphicFrame>
        </mc:Choice>
        <mc:Fallback xmlns="">
          <p:graphicFrame>
            <p:nvGraphicFramePr>
              <p:cNvPr id="26" name="P_5_BD#b77f78290?colgroup=6,29&amp;vbadefaultcenterpage=1&amp;parentnodeid=f7d342d43&amp;vbahtmlprocessed=1&amp;bbb=1&amp;hasbroken=1"/>
              <p:cNvGraphicFramePr>
                <a:graphicFrameLocks noGrp="1"/>
              </p:cNvGraphicFramePr>
              <p:nvPr/>
            </p:nvGraphicFramePr>
            <p:xfrm>
              <a:off x="502920" y="3009691"/>
              <a:ext cx="11155680" cy="2275205"/>
            </p:xfrm>
            <a:graphic>
              <a:graphicData uri="http://schemas.openxmlformats.org/drawingml/2006/table">
                <a:tbl>
                  <a:tblPr/>
                  <a:tblGrid>
                    <a:gridCol w="1993392"/>
                    <a:gridCol w="9162288"/>
                  </a:tblGrid>
                  <a:tr h="910844">
                    <a:tc>
                      <a:txBody>
                        <a:bodyPr/>
                        <a:lstStyle/>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画散点图</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marL="0" indent="0" algn="l"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点的分布从左下角到右上角，两个变量正相关</a:t>
                          </a: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；点的分布从左上角</a:t>
                          </a:r>
                          <a:endPar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endParaRPr>
                        </a:p>
                        <a:p>
                          <a:pPr marL="0" lvl="0" indent="0" algn="l" latinLnBrk="1" hangingPunct="0">
                            <a:lnSpc>
                              <a:spcPct val="130000"/>
                            </a:lnSpc>
                          </a:pP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到右下角</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，两个变量负相关</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r>
                  <a:tr h="949960">
                    <a:tc>
                      <a:txBody>
                        <a:bodyPr/>
                        <a:lstStyle/>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相关系数</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endParaRPr lang="zh-CN"/>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blipFill>
                          <a:blip r:embed="rId2"/>
                        </a:blipFill>
                      </a:tcPr>
                    </a:tc>
                  </a:tr>
                  <a:tr h="545465">
                    <a:tc>
                      <a:txBody>
                        <a:bodyPr/>
                        <a:lstStyle/>
                        <a:p>
                          <a:pPr algn="ctr" latinLnBrk="1" hangingPunct="0">
                            <a:lnSpc>
                              <a:spcPct val="130000"/>
                            </a:lnSpc>
                          </a:pPr>
                          <a:r>
                            <a:rPr lang="zh-CN" altLang="en-US" sz="240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sym typeface="+mn-ea"/>
                            </a:rPr>
                            <a:t>线性</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回归方程</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endParaRPr lang="zh-CN"/>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blipFill>
                          <a:blip r:embed="rId2"/>
                        </a:blipFill>
                      </a:tcPr>
                    </a:tc>
                  </a:tr>
                </a:tbl>
              </a:graphicData>
            </a:graphic>
          </p:graphicFrame>
        </mc:Fallback>
      </mc:AlternateContent>
    </p:spTree>
  </p:cSld>
  <p:clrMapOvr>
    <a:masterClrMapping/>
  </p:clrMapOvr>
  <p:transition>
    <p:split dir="in"/>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_4_BD#344b25955?vbadefaultcenterpage=1&amp;parentnodeid=b06a5414a&amp;vbahtmlprocessed=1"/>
          <p:cNvSpPr/>
          <p:nvPr/>
        </p:nvSpPr>
        <p:spPr>
          <a:xfrm>
            <a:off x="502920" y="756000"/>
            <a:ext cx="11183112" cy="995680"/>
          </a:xfrm>
          <a:prstGeom prst="rect">
            <a:avLst/>
          </a:prstGeom>
          <a:noFill/>
        </p:spPr>
        <p:txBody>
          <a:bodyPr wrap="square" lIns="0" tIns="0" rIns="0" bIns="0" rtlCol="0" anchor="t"/>
          <a:lstStyle/>
          <a:p>
            <a:pPr algn="l" latinLnBrk="1">
              <a:lnSpc>
                <a:spcPct val="150000"/>
              </a:lnSpc>
            </a:pPr>
            <a:r>
              <a:rPr lang="en-US" altLang="zh-CN" sz="2800" b="1" i="0" dirty="0">
                <a:solidFill>
                  <a:srgbClr val="6E87BD"/>
                </a:solidFill>
                <a:latin typeface="Times New Roman" panose="02020603050405020304" pitchFamily="34" charset="0"/>
                <a:ea typeface="微软雅黑" panose="020B0503020204020204" pitchFamily="34" charset="-122"/>
                <a:cs typeface="Times New Roman" panose="02020603050405020304" pitchFamily="34" charset="-120"/>
              </a:rPr>
              <a:t>考点二</a:t>
            </a:r>
            <a:r>
              <a:rPr lang="en-US" altLang="zh-CN" sz="2800" b="1" i="0" dirty="0">
                <a:solidFill>
                  <a:srgbClr val="6E87BD"/>
                </a:solidFill>
                <a:latin typeface="宋体" panose="02010600030101010101" pitchFamily="2" charset="-122"/>
                <a:ea typeface="宋体" panose="02010600030101010101" pitchFamily="2" charset="-122"/>
                <a:cs typeface="宋体" panose="02010600030101010101" pitchFamily="34" charset="-120"/>
              </a:rPr>
              <a:t> </a:t>
            </a:r>
            <a:r>
              <a:rPr lang="en-US" altLang="zh-CN" sz="2800" b="1" i="0" dirty="0">
                <a:solidFill>
                  <a:srgbClr val="6E87BD"/>
                </a:solidFill>
                <a:latin typeface="Times New Roman" panose="02020603050405020304" pitchFamily="34" charset="0"/>
                <a:ea typeface="微软雅黑" panose="020B0503020204020204" pitchFamily="34" charset="-122"/>
                <a:cs typeface="Times New Roman" panose="02020603050405020304" pitchFamily="34" charset="-120"/>
              </a:rPr>
              <a:t>回归分析［多维探究］</a:t>
            </a:r>
            <a:endParaRPr lang="en-US" altLang="zh-CN" sz="2800" dirty="0"/>
          </a:p>
        </p:txBody>
      </p:sp>
      <p:pic>
        <p:nvPicPr>
          <p:cNvPr id="3" name="C_5_BD#520bc72a0?vbadefaultcenterpage=1&amp;parentnodeid=344b25955&amp;inlineimagemarkindex=1&amp;vbahtmlprocessed=1" descr="preencoded.png"/>
          <p:cNvPicPr>
            <a:picLocks noChangeAspect="1"/>
          </p:cNvPicPr>
          <p:nvPr/>
        </p:nvPicPr>
        <p:blipFill>
          <a:blip r:embed="rId1"/>
          <a:stretch>
            <a:fillRect/>
          </a:stretch>
        </p:blipFill>
        <p:spPr>
          <a:xfrm>
            <a:off x="528098" y="1520961"/>
            <a:ext cx="1435608" cy="384048"/>
          </a:xfrm>
          <a:prstGeom prst="rect">
            <a:avLst/>
          </a:prstGeom>
        </p:spPr>
      </p:pic>
      <p:sp>
        <p:nvSpPr>
          <p:cNvPr id="4" name="C_5_BD#520bc72a0?vbadefaultcenterpage=1&amp;parentnodeid=344b25955&amp;vbahtmlprocessed=1"/>
          <p:cNvSpPr/>
          <p:nvPr/>
        </p:nvSpPr>
        <p:spPr>
          <a:xfrm>
            <a:off x="502920" y="1390277"/>
            <a:ext cx="11183112" cy="721360"/>
          </a:xfrm>
          <a:prstGeom prst="rect">
            <a:avLst/>
          </a:prstGeom>
          <a:noFill/>
        </p:spPr>
        <p:txBody>
          <a:bodyPr wrap="square" lIns="0" tIns="0" rIns="0" bIns="0" rtlCol="0" anchor="t"/>
          <a:lstStyle/>
          <a:p>
            <a:pPr algn="l" latinLnBrk="1">
              <a:lnSpc>
                <a:spcPct val="150000"/>
              </a:lnSpc>
            </a:pPr>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&amp;</a:t>
            </a:r>
            <a:r>
              <a:rPr lang="en-US" altLang="zh-CN" sz="100" b="0" i="0" kern="0" spc="-9990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1&amp;</a:t>
            </a:r>
            <a:r>
              <a:rPr lang="en-US" altLang="zh-CN" sz="900" b="0" i="0" kern="0">
                <a:solidFill>
                  <a:srgbClr val="FFFFFF"/>
                </a:solidFill>
                <a:latin typeface="宋体" panose="02010600030101010101" pitchFamily="2" charset="-122"/>
                <a:ea typeface="微软雅黑" panose="020B0503020204020204" pitchFamily="34" charset="-122"/>
                <a:cs typeface="Times New Roman" panose="02020603050405020304" pitchFamily="34" charset="-120"/>
              </a:rPr>
              <a:t>                          </a:t>
            </a:r>
            <a:r>
              <a:rPr lang="en-US" altLang="zh-CN" sz="2600" b="1"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线性回归分析</a:t>
            </a:r>
            <a:endParaRPr lang="en-US" altLang="zh-CN" sz="100" dirty="0"/>
          </a:p>
        </p:txBody>
      </p:sp>
      <mc:AlternateContent xmlns:mc="http://schemas.openxmlformats.org/markup-compatibility/2006">
        <mc:Choice xmlns:a14="http://schemas.microsoft.com/office/drawing/2010/main" Requires="a14">
          <p:sp>
            <p:nvSpPr>
              <p:cNvPr id="5" name="QO_6_BD.47_1#11c8390c9?vbadefaultcenterpage=1&amp;parentnodeid=520bc72a0&amp;vbahtmlprocessed=1&amp;bbb=1&amp;hasbroken=1"/>
              <p:cNvSpPr/>
              <p:nvPr/>
            </p:nvSpPr>
            <p:spPr>
              <a:xfrm>
                <a:off x="502920" y="1983391"/>
                <a:ext cx="11183112" cy="1038860"/>
              </a:xfrm>
              <a:prstGeom prst="rect">
                <a:avLst/>
              </a:prstGeom>
              <a:noFill/>
            </p:spPr>
            <p:txBody>
              <a:bodyPr wrap="none" lIns="0" tIns="0" rIns="0" bIns="0" rtlCol="0" anchor="t"/>
              <a:lstStyle/>
              <a:p>
                <a:pPr algn="l" latinLnBrk="1">
                  <a:lnSpc>
                    <a:spcPct val="150000"/>
                  </a:lnSpc>
                </a:pPr>
                <a:r>
                  <a:rPr lang="en-US" altLang="zh-CN" sz="2400" b="1"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典例1</a:t>
                </a:r>
                <a:r>
                  <a:rPr lang="en-US" altLang="zh-CN" sz="2400" b="1" i="0" dirty="0">
                    <a:solidFill>
                      <a:srgbClr val="00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某高三实验班共有60名学生参加某次考试，从中随机挑选出5名学生</a:t>
                </a: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，他们的</a:t>
                </a:r>
                <a:endPar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endParaRPr>
              </a:p>
              <a:p>
                <a:pPr latinLnBrk="1">
                  <a:lnSpc>
                    <a:spcPct val="150000"/>
                  </a:lnSpc>
                </a:pP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数学成绩</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oMath>
                </a14:m>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与物理成绩</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𝑦</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的统计数据如表所示：</a:t>
                </a:r>
                <a:endParaRPr lang="en-US" altLang="zh-CN" sz="2400" dirty="0"/>
              </a:p>
            </p:txBody>
          </p:sp>
        </mc:Choice>
        <mc:Fallback>
          <p:sp>
            <p:nvSpPr>
              <p:cNvPr id="5" name="QO_6_BD.47_1#11c8390c9?vbadefaultcenterpage=1&amp;parentnodeid=520bc72a0&amp;vbahtmlprocessed=1&amp;bbb=1&amp;hasbroken=1"/>
              <p:cNvSpPr>
                <a:spLocks noRot="1" noChangeAspect="1" noMove="1" noResize="1" noEditPoints="1" noAdjustHandles="1" noChangeArrowheads="1" noChangeShapeType="1" noTextEdit="1"/>
              </p:cNvSpPr>
              <p:nvPr/>
            </p:nvSpPr>
            <p:spPr>
              <a:xfrm>
                <a:off x="502920" y="1983391"/>
                <a:ext cx="11183112" cy="1038860"/>
              </a:xfrm>
              <a:prstGeom prst="rect">
                <a:avLst/>
              </a:prstGeom>
              <a:blipFill rotWithShape="1">
                <a:blip r:embed="rId2"/>
                <a:stretch>
                  <a:fillRect t="-28" r="-249" b="-559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graphicFrame>
            <p:nvGraphicFramePr>
              <p:cNvPr id="27" name="QO_6_BD.47_2#11c8390c9?colgroup=8,4,4,4,4,4&amp;vbadefaultcenterpage=1&amp;parentnodeid=520bc72a0&amp;vbahtmlprocessed=1"/>
              <p:cNvGraphicFramePr>
                <a:graphicFrameLocks noGrp="1"/>
              </p:cNvGraphicFramePr>
              <p:nvPr/>
            </p:nvGraphicFramePr>
            <p:xfrm>
              <a:off x="502920" y="3159348"/>
              <a:ext cx="11109960" cy="870712"/>
            </p:xfrm>
            <a:graphic>
              <a:graphicData uri="http://schemas.openxmlformats.org/drawingml/2006/table">
                <a:tbl>
                  <a:tblPr/>
                  <a:tblGrid>
                    <a:gridCol w="2788920"/>
                    <a:gridCol w="1664208"/>
                    <a:gridCol w="1664208"/>
                    <a:gridCol w="1664208"/>
                    <a:gridCol w="1664208"/>
                    <a:gridCol w="1664208"/>
                  </a:tblGrid>
                  <a:tr h="435356">
                    <a:tc>
                      <a:txBody>
                        <a:bodyPr/>
                        <a:lstStyle/>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数学成绩</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分</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145</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130</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120</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105</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100</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r>
                  <a:tr h="435356">
                    <a:tc>
                      <a:txBody>
                        <a:bodyPr/>
                        <a:lstStyle/>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物理成绩</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𝑦</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分</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110</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90</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102</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78</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70</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r>
                </a:tbl>
              </a:graphicData>
            </a:graphic>
          </p:graphicFrame>
        </mc:Choice>
        <mc:Fallback xmlns="">
          <p:graphicFrame>
            <p:nvGraphicFramePr>
              <p:cNvPr id="27" name="QO_6_BD.47_2#11c8390c9?colgroup=8,4,4,4,4,4&amp;vbadefaultcenterpage=1&amp;parentnodeid=520bc72a0&amp;vbahtmlprocessed=1"/>
              <p:cNvGraphicFramePr>
                <a:graphicFrameLocks noGrp="1"/>
              </p:cNvGraphicFramePr>
              <p:nvPr/>
            </p:nvGraphicFramePr>
            <p:xfrm>
              <a:off x="502920" y="3159348"/>
              <a:ext cx="11109960" cy="870712"/>
            </p:xfrm>
            <a:graphic>
              <a:graphicData uri="http://schemas.openxmlformats.org/drawingml/2006/table">
                <a:tbl>
                  <a:tblPr/>
                  <a:tblGrid>
                    <a:gridCol w="2788920"/>
                    <a:gridCol w="1664208"/>
                    <a:gridCol w="1664208"/>
                    <a:gridCol w="1664208"/>
                    <a:gridCol w="1664208"/>
                    <a:gridCol w="1664208"/>
                  </a:tblGrid>
                  <a:tr h="474980">
                    <a:tc>
                      <a:txBody>
                        <a:bodyPr/>
                        <a:lstStyle/>
                        <a:p>
                          <a:endParaRPr lang="zh-CN"/>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blipFill>
                          <a:blip r:embed="rId3"/>
                        </a:blipFill>
                      </a:tcPr>
                    </a:tc>
                    <a:tc>
                      <a:txBody>
                        <a:bodyPr/>
                        <a:lstStyle/>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145</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130</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120</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105</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100</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r>
                  <a:tr h="474980">
                    <a:tc>
                      <a:txBody>
                        <a:bodyPr/>
                        <a:lstStyle/>
                        <a:p>
                          <a:endParaRPr lang="zh-CN"/>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blipFill>
                          <a:blip r:embed="rId3"/>
                        </a:blipFill>
                      </a:tcPr>
                    </a:tc>
                    <a:tc>
                      <a:txBody>
                        <a:bodyPr/>
                        <a:lstStyle/>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110</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90</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102</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78</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70</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r>
                </a:tbl>
              </a:graphicData>
            </a:graphic>
          </p:graphicFrame>
        </mc:Fallback>
      </mc:AlternateContent>
      <mc:AlternateContent xmlns:mc="http://schemas.openxmlformats.org/markup-compatibility/2006">
        <mc:Choice xmlns:a14="http://schemas.microsoft.com/office/drawing/2010/main" Requires="a14">
          <p:sp>
            <p:nvSpPr>
              <p:cNvPr id="7" name="QO_6_BD.47_3#11c8390c9?vbadefaultcenterpage=1&amp;parentnodeid=520bc72a0&amp;vbahtmlprocessed=1"/>
              <p:cNvSpPr/>
              <p:nvPr/>
            </p:nvSpPr>
            <p:spPr>
              <a:xfrm>
                <a:off x="502920" y="4162648"/>
                <a:ext cx="11183112" cy="490030"/>
              </a:xfrm>
              <a:prstGeom prst="rect">
                <a:avLst/>
              </a:prstGeom>
              <a:noFill/>
            </p:spPr>
            <p:txBody>
              <a:bodyPr wrap="square" lIns="0" tIns="0" rIns="0" bIns="0" rtlCol="0" anchor="t"/>
              <a:lstStyle/>
              <a:p>
                <a:pPr marL="0" algn="l" latinLnBrk="1">
                  <a:lnSpc>
                    <a:spcPct val="15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数据表明</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𝑦</m:t>
                    </m:r>
                  </m:oMath>
                </a14:m>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与</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之间有较强的线性相关关系.</a:t>
                </a:r>
                <a:endParaRPr lang="en-US" altLang="zh-CN" sz="2400" dirty="0"/>
              </a:p>
            </p:txBody>
          </p:sp>
        </mc:Choice>
        <mc:Fallback>
          <p:sp>
            <p:nvSpPr>
              <p:cNvPr id="7" name="QO_6_BD.47_3#11c8390c9?vbadefaultcenterpage=1&amp;parentnodeid=520bc72a0&amp;vbahtmlprocessed=1"/>
              <p:cNvSpPr>
                <a:spLocks noRot="1" noChangeAspect="1" noMove="1" noResize="1" noEditPoints="1" noAdjustHandles="1" noChangeArrowheads="1" noChangeShapeType="1" noTextEdit="1"/>
              </p:cNvSpPr>
              <p:nvPr/>
            </p:nvSpPr>
            <p:spPr>
              <a:xfrm>
                <a:off x="502920" y="4162648"/>
                <a:ext cx="11183112" cy="490030"/>
              </a:xfrm>
              <a:prstGeom prst="rect">
                <a:avLst/>
              </a:prstGeom>
              <a:blipFill rotWithShape="1">
                <a:blip r:embed="rId4"/>
                <a:stretch>
                  <a:fillRect t="-46" r="1" b="-11915"/>
                </a:stretch>
              </a:blipFill>
            </p:spPr>
            <p:txBody>
              <a:bodyPr/>
              <a:lstStyle/>
              <a:p>
                <a:r>
                  <a:rPr lang="zh-CN" altLang="en-US">
                    <a:noFill/>
                  </a:rPr>
                  <a:t> </a:t>
                </a:r>
              </a:p>
            </p:txBody>
          </p:sp>
        </mc:Fallback>
      </mc:AlternateContent>
    </p:spTree>
  </p:cSld>
  <p:clrMapOvr>
    <a:masterClrMapping/>
  </p:clrMapOvr>
  <p:transition>
    <p:split dir="in"/>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QO_6_BD.47_4#11c8390c9?segpoint=1&amp;vbadefaultcenterpage=1&amp;parentnodeid=520bc72a0&amp;vbahtmlprocessed=1"/>
              <p:cNvSpPr/>
              <p:nvPr/>
            </p:nvSpPr>
            <p:spPr>
              <a:xfrm>
                <a:off x="502920" y="756000"/>
                <a:ext cx="11183112" cy="490030"/>
              </a:xfrm>
              <a:prstGeom prst="rect">
                <a:avLst/>
              </a:prstGeom>
              <a:noFill/>
            </p:spPr>
            <p:txBody>
              <a:bodyPr wrap="square" lIns="0" tIns="0" rIns="0" bIns="0" rtlCol="0" anchor="t"/>
              <a:lstStyle/>
              <a:p>
                <a:pPr marL="0" algn="l" latinLnBrk="1">
                  <a:lnSpc>
                    <a:spcPct val="15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（1）求</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𝑦</m:t>
                    </m:r>
                  </m:oMath>
                </a14:m>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关于</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的</a:t>
                </a:r>
                <a:r>
                  <a:rPr lang="zh-CN" altLang="en-US" sz="240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sym typeface="+mn-ea"/>
                  </a:rPr>
                  <a:t>线性</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回归方程；</a:t>
                </a:r>
                <a:endParaRPr lang="en-US" altLang="zh-CN" sz="2400" dirty="0"/>
              </a:p>
            </p:txBody>
          </p:sp>
        </mc:Choice>
        <mc:Fallback>
          <p:sp>
            <p:nvSpPr>
              <p:cNvPr id="2" name="QO_6_BD.47_4#11c8390c9?segpoint=1&amp;vbadefaultcenterpage=1&amp;parentnodeid=520bc72a0&amp;vbahtmlprocessed=1"/>
              <p:cNvSpPr>
                <a:spLocks noRot="1" noChangeAspect="1" noMove="1" noResize="1" noEditPoints="1" noAdjustHandles="1" noChangeArrowheads="1" noChangeShapeType="1" noTextEdit="1"/>
              </p:cNvSpPr>
              <p:nvPr/>
            </p:nvSpPr>
            <p:spPr>
              <a:xfrm>
                <a:off x="502920" y="756000"/>
                <a:ext cx="11183112" cy="490030"/>
              </a:xfrm>
              <a:prstGeom prst="rect">
                <a:avLst/>
              </a:prstGeom>
              <a:blipFill rotWithShape="1">
                <a:blip r:embed="rId1"/>
                <a:stretch>
                  <a:fillRect t="-71" r="1" b="-11889"/>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 name="QO_6_BD.47_5#11c8390c9?segpoint=1&amp;vbadefaultcenterpage=1&amp;parentnodeid=520bc72a0&amp;vbahtmlprocessed=1&amp;bbb=1&amp;hasbroken=1"/>
              <p:cNvSpPr/>
              <p:nvPr/>
            </p:nvSpPr>
            <p:spPr>
              <a:xfrm>
                <a:off x="502920" y="1251808"/>
                <a:ext cx="11183112" cy="2304923"/>
              </a:xfrm>
              <a:prstGeom prst="rect">
                <a:avLst/>
              </a:prstGeom>
              <a:noFill/>
            </p:spPr>
            <p:txBody>
              <a:bodyPr wrap="none" lIns="0" tIns="0" rIns="0" bIns="0" rtlCol="0" anchor="t"/>
              <a:lstStyle/>
              <a:p>
                <a:pPr algn="l" latinLnBrk="1">
                  <a:lnSpc>
                    <a:spcPct val="15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（2）该班一名学生的数学成绩为110分，利用（1）中的</a:t>
                </a:r>
                <a:r>
                  <a:rPr lang="zh-CN" altLang="en-US" sz="240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sym typeface="+mn-ea"/>
                  </a:rPr>
                  <a:t>线性</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回归方程</a:t>
                </a: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，估计该学生</a:t>
                </a:r>
                <a:endPar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endParaRPr>
              </a:p>
              <a:p>
                <a:pPr algn="l" latinLnBrk="1">
                  <a:lnSpc>
                    <a:spcPct val="150000"/>
                  </a:lnSpc>
                </a:pP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的物理成绩</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2400" dirty="0"/>
              </a:p>
              <a:p>
                <a:pPr algn="l" latinLnBrk="1">
                  <a:lnSpc>
                    <a:spcPct val="110000"/>
                  </a:lnSpc>
                </a:pP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参考公式</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14:m>
                  <m:oMath xmlns:m="http://schemas.openxmlformats.org/officeDocument/2006/math">
                    <m:acc>
                      <m:acc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acc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𝑦</m:t>
                        </m:r>
                      </m:e>
                    </m:acc>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acc>
                      <m:acc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acc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𝑏</m:t>
                        </m:r>
                      </m:e>
                    </m:acc>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acc>
                      <m:acc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acc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𝑎</m:t>
                        </m:r>
                      </m:e>
                    </m:acc>
                  </m:oMath>
                </a14:m>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14:m>
                  <m:oMath xmlns:m="http://schemas.openxmlformats.org/officeDocument/2006/math">
                    <m:acc>
                      <m:acc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acc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𝑏</m:t>
                        </m:r>
                      </m:e>
                    </m:acc>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f>
                      <m:f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fPr>
                      <m:num>
                        <m:limLow>
                          <m:limLow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limLowPr>
                          <m:e>
                            <m:limUpp>
                              <m:limUpp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limUpp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e>
                              <m:lim>
                                <m:r>
                                  <a:rPr lang="en-US" altLang="zh-CN" sz="2400" b="0">
                                    <a:solidFill>
                                      <a:srgbClr val="000000"/>
                                    </a:solidFill>
                                    <a:latin typeface="Cambria Math" panose="02040503050406030204" pitchFamily="18" charset="0"/>
                                  </a:rPr>
                                  <m:t>𝑛</m:t>
                                </m:r>
                              </m:lim>
                            </m:limUpp>
                          </m:e>
                          <m:lim>
                            <m:r>
                              <a:rPr lang="en-US" altLang="zh-CN" sz="2400" b="0">
                                <a:solidFill>
                                  <a:srgbClr val="000000"/>
                                </a:solidFill>
                                <a:latin typeface="Cambria Math" panose="02040503050406030204" pitchFamily="18" charset="0"/>
                              </a:rPr>
                              <m:t>𝑖</m:t>
                            </m:r>
                            <m:r>
                              <a:rPr lang="en-US" altLang="zh-CN" sz="2400" b="0">
                                <a:solidFill>
                                  <a:srgbClr val="000000"/>
                                </a:solidFill>
                                <a:latin typeface="Cambria Math" panose="02040503050406030204" pitchFamily="18" charset="0"/>
                              </a:rPr>
                              <m:t>=</m:t>
                            </m:r>
                            <m:r>
                              <a:rPr lang="en-US" altLang="zh-CN" sz="2400" b="0">
                                <a:solidFill>
                                  <a:srgbClr val="000000"/>
                                </a:solidFill>
                                <a:latin typeface="Cambria Math" panose="02040503050406030204" pitchFamily="18" charset="0"/>
                              </a:rPr>
                              <m:t>1</m:t>
                            </m:r>
                          </m:lim>
                        </m:limLow>
                        <m:d>
                          <m:d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dPr>
                          <m:e>
                            <m:sSub>
                              <m:sSub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e>
                              <m:sub>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𝑖</m:t>
                                </m:r>
                              </m:sub>
                            </m:sSub>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bar>
                              <m:barPr>
                                <m:pos m:val="top"/>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bar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e>
                            </m:bar>
                          </m:e>
                        </m:d>
                        <m:d>
                          <m:d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dPr>
                          <m:e>
                            <m:sSub>
                              <m:sSub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𝑦</m:t>
                                </m:r>
                              </m:e>
                              <m:sub>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𝑖</m:t>
                                </m:r>
                              </m:sub>
                            </m:sSub>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bar>
                              <m:barPr>
                                <m:pos m:val="top"/>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bar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𝑦</m:t>
                                </m:r>
                              </m:e>
                            </m:bar>
                          </m:e>
                        </m:d>
                      </m:num>
                      <m:den>
                        <m:limLow>
                          <m:limLow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limLowPr>
                          <m:e>
                            <m:limUpp>
                              <m:limUpp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limUpp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e>
                              <m:lim>
                                <m:r>
                                  <a:rPr lang="en-US" altLang="zh-CN" sz="2400" b="0">
                                    <a:solidFill>
                                      <a:srgbClr val="000000"/>
                                    </a:solidFill>
                                    <a:latin typeface="Cambria Math" panose="02040503050406030204" pitchFamily="18" charset="0"/>
                                  </a:rPr>
                                  <m:t>𝑛</m:t>
                                </m:r>
                              </m:lim>
                            </m:limUpp>
                          </m:e>
                          <m:lim>
                            <m:r>
                              <a:rPr lang="en-US" altLang="zh-CN" sz="2400" b="0">
                                <a:solidFill>
                                  <a:srgbClr val="000000"/>
                                </a:solidFill>
                                <a:latin typeface="Cambria Math" panose="02040503050406030204" pitchFamily="18" charset="0"/>
                              </a:rPr>
                              <m:t>𝑖</m:t>
                            </m:r>
                            <m:r>
                              <a:rPr lang="en-US" altLang="zh-CN" sz="2400" b="0">
                                <a:solidFill>
                                  <a:srgbClr val="000000"/>
                                </a:solidFill>
                                <a:latin typeface="Cambria Math" panose="02040503050406030204" pitchFamily="18" charset="0"/>
                              </a:rPr>
                              <m:t>=</m:t>
                            </m:r>
                            <m:r>
                              <a:rPr lang="en-US" altLang="zh-CN" sz="2400" b="0">
                                <a:solidFill>
                                  <a:srgbClr val="000000"/>
                                </a:solidFill>
                                <a:latin typeface="Cambria Math" panose="02040503050406030204" pitchFamily="18" charset="0"/>
                              </a:rPr>
                              <m:t>1</m:t>
                            </m:r>
                          </m:lim>
                        </m:limLow>
                        <m:sSup>
                          <m:sSup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pPr>
                          <m:e>
                            <m:d>
                              <m:d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dPr>
                              <m:e>
                                <m:sSub>
                                  <m:sSub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e>
                                  <m:sub>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𝑖</m:t>
                                    </m:r>
                                  </m:sub>
                                </m:sSub>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bar>
                                  <m:barPr>
                                    <m:pos m:val="top"/>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bar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e>
                                </m:bar>
                              </m:e>
                            </m:d>
                          </m:e>
                          <m:sup>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2</m:t>
                            </m:r>
                          </m:sup>
                        </m:sSup>
                      </m:den>
                    </m:f>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2400" dirty="0"/>
              </a:p>
            </p:txBody>
          </p:sp>
        </mc:Choice>
        <mc:Fallback>
          <p:sp>
            <p:nvSpPr>
              <p:cNvPr id="3" name="QO_6_BD.47_5#11c8390c9?segpoint=1&amp;vbadefaultcenterpage=1&amp;parentnodeid=520bc72a0&amp;vbahtmlprocessed=1&amp;bbb=1&amp;hasbroken=1"/>
              <p:cNvSpPr>
                <a:spLocks noRot="1" noChangeAspect="1" noMove="1" noResize="1" noEditPoints="1" noAdjustHandles="1" noChangeArrowheads="1" noChangeShapeType="1" noTextEdit="1"/>
              </p:cNvSpPr>
              <p:nvPr/>
            </p:nvSpPr>
            <p:spPr>
              <a:xfrm>
                <a:off x="502920" y="1251808"/>
                <a:ext cx="11183112" cy="2304923"/>
              </a:xfrm>
              <a:prstGeom prst="rect">
                <a:avLst/>
              </a:prstGeom>
              <a:blipFill rotWithShape="1">
                <a:blip r:embed="rId2"/>
                <a:stretch>
                  <a:fillRect t="-10" r="-135" b="4"/>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 name="QO_6_AS.48_1#11c8390c9?vbadefaultcenterpage=1&amp;parentnodeid=520bc72a0&amp;vbahtmlprocessed=1"/>
              <p:cNvSpPr/>
              <p:nvPr/>
            </p:nvSpPr>
            <p:spPr>
              <a:xfrm>
                <a:off x="502920" y="3563208"/>
                <a:ext cx="11183112" cy="2840355"/>
              </a:xfrm>
              <a:prstGeom prst="rect">
                <a:avLst/>
              </a:prstGeom>
              <a:noFill/>
            </p:spPr>
            <p:txBody>
              <a:bodyPr wrap="square" lIns="0" tIns="0" rIns="0" bIns="0" rtlCol="0" anchor="t"/>
              <a:lstStyle/>
              <a:p>
                <a:pPr algn="l" latinLnBrk="1">
                  <a:lnSpc>
                    <a:spcPct val="150000"/>
                  </a:lnSpc>
                </a:pPr>
                <a:r>
                  <a:rPr lang="en-US" altLang="zh-CN" sz="2400" b="1"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解析</a:t>
                </a:r>
                <a:r>
                  <a:rPr lang="en-US" altLang="zh-CN" sz="2400" b="1" i="0" dirty="0">
                    <a:solidFill>
                      <a:srgbClr val="FF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（1）由题意，可知</a:t>
                </a:r>
                <a14:m>
                  <m:oMath xmlns:m="http://schemas.openxmlformats.org/officeDocument/2006/math">
                    <m:bar>
                      <m:barPr>
                        <m:pos m:val="top"/>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bar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e>
                    </m:ba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120</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14:m>
                  <m:oMath xmlns:m="http://schemas.openxmlformats.org/officeDocument/2006/math">
                    <m:bar>
                      <m:barPr>
                        <m:pos m:val="top"/>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bar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𝑦</m:t>
                        </m:r>
                      </m:e>
                    </m:ba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90</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2400" dirty="0"/>
              </a:p>
              <a:p>
                <a:pPr algn="l" latinLnBrk="1">
                  <a:lnSpc>
                    <a:spcPct val="110000"/>
                  </a:lnSpc>
                </a:pPr>
                <a:r>
                  <a:rPr lang="en-US" altLang="zh-CN" sz="2400" b="0" i="0" dirty="0">
                    <a:solidFill>
                      <a:srgbClr val="FF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故</a:t>
                </a:r>
                <a14:m>
                  <m:oMath xmlns:m="http://schemas.openxmlformats.org/officeDocument/2006/math">
                    <m:acc>
                      <m:acc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acc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𝑏</m:t>
                        </m:r>
                      </m:e>
                    </m:acc>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f>
                      <m:f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fPr>
                      <m:num>
                        <m:limLow>
                          <m:limLow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limLowPr>
                          <m:e>
                            <m:limUpp>
                              <m:limUp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limUpp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e>
                              <m:lim>
                                <m:r>
                                  <a:rPr lang="en-US" altLang="zh-CN" sz="2400" b="0">
                                    <a:solidFill>
                                      <a:srgbClr val="FF0000"/>
                                    </a:solidFill>
                                    <a:latin typeface="Cambria Math" panose="02040503050406030204" pitchFamily="18" charset="0"/>
                                  </a:rPr>
                                  <m:t>5</m:t>
                                </m:r>
                              </m:lim>
                            </m:limUpp>
                          </m:e>
                          <m:lim>
                            <m:r>
                              <a:rPr lang="en-US" altLang="zh-CN" sz="2400" b="0">
                                <a:solidFill>
                                  <a:srgbClr val="FF0000"/>
                                </a:solidFill>
                                <a:latin typeface="Cambria Math" panose="02040503050406030204" pitchFamily="18" charset="0"/>
                              </a:rPr>
                              <m:t>𝑖</m:t>
                            </m:r>
                            <m:r>
                              <a:rPr lang="en-US" altLang="zh-CN" sz="2400" b="0">
                                <a:solidFill>
                                  <a:srgbClr val="FF0000"/>
                                </a:solidFill>
                                <a:latin typeface="Cambria Math" panose="02040503050406030204" pitchFamily="18" charset="0"/>
                              </a:rPr>
                              <m:t>=</m:t>
                            </m:r>
                            <m:r>
                              <a:rPr lang="en-US" altLang="zh-CN" sz="2400" b="0">
                                <a:solidFill>
                                  <a:srgbClr val="FF0000"/>
                                </a:solidFill>
                                <a:latin typeface="Cambria Math" panose="02040503050406030204" pitchFamily="18" charset="0"/>
                              </a:rPr>
                              <m:t>1</m:t>
                            </m:r>
                          </m:lim>
                        </m:limLow>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𝑖</m:t>
                                </m:r>
                              </m:sub>
                            </m:s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bar>
                              <m:barPr>
                                <m:pos m:val="top"/>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bar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e>
                            </m:bar>
                          </m:e>
                        </m:d>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𝑦</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𝑖</m:t>
                                </m:r>
                              </m:sub>
                            </m:s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bar>
                              <m:barPr>
                                <m:pos m:val="top"/>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bar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𝑦</m:t>
                                </m:r>
                              </m:e>
                            </m:bar>
                          </m:e>
                        </m:d>
                      </m:num>
                      <m:den>
                        <m:limLow>
                          <m:limLow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limLowPr>
                          <m:e>
                            <m:limUpp>
                              <m:limUp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limUpp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e>
                              <m:lim>
                                <m:r>
                                  <a:rPr lang="en-US" altLang="zh-CN" sz="2400" b="0">
                                    <a:solidFill>
                                      <a:srgbClr val="FF0000"/>
                                    </a:solidFill>
                                    <a:latin typeface="Cambria Math" panose="02040503050406030204" pitchFamily="18" charset="0"/>
                                  </a:rPr>
                                  <m:t>5</m:t>
                                </m:r>
                              </m:lim>
                            </m:limUpp>
                          </m:e>
                          <m:lim>
                            <m:r>
                              <a:rPr lang="en-US" altLang="zh-CN" sz="2400" b="0">
                                <a:solidFill>
                                  <a:srgbClr val="FF0000"/>
                                </a:solidFill>
                                <a:latin typeface="Cambria Math" panose="02040503050406030204" pitchFamily="18" charset="0"/>
                              </a:rPr>
                              <m:t>𝑖</m:t>
                            </m:r>
                            <m:r>
                              <a:rPr lang="en-US" altLang="zh-CN" sz="2400" b="0">
                                <a:solidFill>
                                  <a:srgbClr val="FF0000"/>
                                </a:solidFill>
                                <a:latin typeface="Cambria Math" panose="02040503050406030204" pitchFamily="18" charset="0"/>
                              </a:rPr>
                              <m:t>=</m:t>
                            </m:r>
                            <m:r>
                              <a:rPr lang="en-US" altLang="zh-CN" sz="2400" b="0">
                                <a:solidFill>
                                  <a:srgbClr val="FF0000"/>
                                </a:solidFill>
                                <a:latin typeface="Cambria Math" panose="02040503050406030204" pitchFamily="18" charset="0"/>
                              </a:rPr>
                              <m:t>1</m:t>
                            </m:r>
                          </m:lim>
                        </m:limLow>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𝑖</m:t>
                                    </m:r>
                                  </m:sub>
                                </m:s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bar>
                                  <m:barPr>
                                    <m:pos m:val="top"/>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bar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e>
                                </m:bar>
                              </m:e>
                            </m:d>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den>
                    </m:f>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f>
                      <m:f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fPr>
                      <m:num>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500</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0</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0</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180</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400</m:t>
                        </m:r>
                      </m:num>
                      <m:den>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625</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100</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0</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225</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400</m:t>
                        </m:r>
                      </m:den>
                    </m:f>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0</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8</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2400" dirty="0"/>
              </a:p>
              <a:p>
                <a:pPr algn="l" latinLnBrk="1">
                  <a:lnSpc>
                    <a:spcPct val="150000"/>
                  </a:lnSpc>
                </a:pPr>
                <a:r>
                  <a:rPr lang="en-US" altLang="zh-CN" sz="2400" b="0" i="0" dirty="0">
                    <a:solidFill>
                      <a:srgbClr val="FF0000"/>
                    </a:solidFill>
                    <a:latin typeface="宋体" panose="02010600030101010101" pitchFamily="2" charset="-122"/>
                    <a:ea typeface="宋体" panose="02010600030101010101" pitchFamily="2" charset="-122"/>
                    <a:cs typeface="宋体" panose="02010600030101010101" pitchFamily="34" charset="-120"/>
                  </a:rPr>
                  <a:t> </a:t>
                </a:r>
                <a14:m>
                  <m:oMath xmlns:m="http://schemas.openxmlformats.org/officeDocument/2006/math">
                    <m:acc>
                      <m:acc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acc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𝑎</m:t>
                        </m:r>
                      </m:e>
                    </m:acc>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bar>
                      <m:barPr>
                        <m:pos m:val="top"/>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bar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𝑦</m:t>
                        </m:r>
                      </m:e>
                    </m:ba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𝑏</m:t>
                    </m:r>
                    <m:bar>
                      <m:barPr>
                        <m:pos m:val="top"/>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bar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e>
                    </m:ba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90</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0</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8</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120</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6</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，故</a:t>
                </a:r>
                <a:r>
                  <a:rPr lang="zh-CN" altLang="en-US" sz="240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sym typeface="+mn-ea"/>
                  </a:rPr>
                  <a:t>线性</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回归方程为</a:t>
                </a:r>
                <a14:m>
                  <m:oMath xmlns:m="http://schemas.openxmlformats.org/officeDocument/2006/math">
                    <m:acc>
                      <m:acc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acc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𝑦</m:t>
                        </m:r>
                      </m:e>
                    </m:acc>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0</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8</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6</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2400" dirty="0"/>
              </a:p>
              <a:p>
                <a:pPr algn="l" latinLnBrk="1">
                  <a:lnSpc>
                    <a:spcPct val="150000"/>
                  </a:lnSpc>
                </a:pP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（2）当</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110</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时，</a:t>
                </a:r>
                <a14:m>
                  <m:oMath xmlns:m="http://schemas.openxmlformats.org/officeDocument/2006/math">
                    <m:acc>
                      <m:acc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acc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𝑦</m:t>
                        </m:r>
                      </m:e>
                    </m:acc>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0</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8</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110</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6</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82</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，故该学生的物理成绩约为82分.</a:t>
                </a:r>
                <a:endParaRPr lang="en-US" altLang="zh-CN" sz="2400" dirty="0"/>
              </a:p>
            </p:txBody>
          </p:sp>
        </mc:Choice>
        <mc:Fallback>
          <p:sp>
            <p:nvSpPr>
              <p:cNvPr id="4" name="QO_6_AS.48_1#11c8390c9?vbadefaultcenterpage=1&amp;parentnodeid=520bc72a0&amp;vbahtmlprocessed=1"/>
              <p:cNvSpPr>
                <a:spLocks noRot="1" noChangeAspect="1" noMove="1" noResize="1" noEditPoints="1" noAdjustHandles="1" noChangeArrowheads="1" noChangeShapeType="1" noTextEdit="1"/>
              </p:cNvSpPr>
              <p:nvPr/>
            </p:nvSpPr>
            <p:spPr>
              <a:xfrm>
                <a:off x="502920" y="3563208"/>
                <a:ext cx="11183112" cy="2840355"/>
              </a:xfrm>
              <a:prstGeom prst="rect">
                <a:avLst/>
              </a:prstGeom>
              <a:blipFill rotWithShape="1">
                <a:blip r:embed="rId3"/>
                <a:stretch>
                  <a:fillRect t="-8" r="1" b="-1736"/>
                </a:stretch>
              </a:blipFill>
            </p:spPr>
            <p:txBody>
              <a:bodyPr/>
              <a:lstStyle/>
              <a:p>
                <a:r>
                  <a:rPr lang="zh-CN" altLang="en-US">
                    <a:noFill/>
                  </a:rPr>
                  <a:t> </a:t>
                </a:r>
              </a:p>
            </p:txBody>
          </p:sp>
        </mc:Fallback>
      </mc:AlternateContent>
    </p:spTree>
  </p:cSld>
  <p:clrMapOvr>
    <a:masterClrMapping/>
  </p:clrMapOvr>
  <p:transition>
    <p:split dir="in"/>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wipe(left)">
                                      <p:cBhvr>
                                        <p:cTn id="7" dur="500"/>
                                        <p:tgtEl>
                                          <p:spTgt spid="4">
                                            <p:txEl>
                                              <p:pRg st="0" end="0"/>
                                            </p:txEl>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wipe(left)">
                                      <p:cBhvr>
                                        <p:cTn id="10" dur="500"/>
                                        <p:tgtEl>
                                          <p:spTgt spid="4">
                                            <p:txEl>
                                              <p:pRg st="1" end="1"/>
                                            </p:txEl>
                                          </p:spTgt>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wipe(left)">
                                      <p:cBhvr>
                                        <p:cTn id="13" dur="500"/>
                                        <p:tgtEl>
                                          <p:spTgt spid="4">
                                            <p:txEl>
                                              <p:pRg st="2" end="2"/>
                                            </p:txEl>
                                          </p:spTgt>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4">
                                            <p:txEl>
                                              <p:pRg st="3" end="3"/>
                                            </p:txEl>
                                          </p:spTgt>
                                        </p:tgtEl>
                                        <p:attrNameLst>
                                          <p:attrName>style.visibility</p:attrName>
                                        </p:attrNameLst>
                                      </p:cBhvr>
                                      <p:to>
                                        <p:strVal val="visible"/>
                                      </p:to>
                                    </p:set>
                                    <p:animEffect transition="in" filter="wipe(left)">
                                      <p:cBhvr>
                                        <p:cTn id="16"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_2_BD#0d1616dab.fixed?vbadefaultcenterpage=1&amp;parentnodeid=6f9a0905e&amp;vbahtmlprocessed=1"/>
          <p:cNvSpPr/>
          <p:nvPr/>
        </p:nvSpPr>
        <p:spPr>
          <a:xfrm>
            <a:off x="621792" y="932688"/>
            <a:ext cx="10981944" cy="1152144"/>
          </a:xfrm>
          <a:prstGeom prst="rect">
            <a:avLst/>
          </a:prstGeom>
          <a:noFill/>
        </p:spPr>
        <p:txBody>
          <a:bodyPr wrap="square" lIns="0" tIns="0" rIns="0" bIns="0" rtlCol="0" anchor="ctr"/>
          <a:lstStyle/>
          <a:p>
            <a:pPr algn="ctr" latinLnBrk="1">
              <a:lnSpc>
                <a:spcPct val="100000"/>
              </a:lnSpc>
            </a:pPr>
            <a:r>
              <a:rPr lang="en-US" altLang="zh-CN" sz="4000" b="1" i="0" dirty="0">
                <a:solidFill>
                  <a:srgbClr val="01448D"/>
                </a:solidFill>
                <a:latin typeface="Times New Roman" panose="02020603050405020304" pitchFamily="34" charset="0"/>
                <a:ea typeface="微软雅黑" panose="020B0503020204020204" pitchFamily="34" charset="-122"/>
                <a:cs typeface="Times New Roman" panose="02020603050405020304" pitchFamily="34" charset="-120"/>
              </a:rPr>
              <a:t>基础课52</a:t>
            </a:r>
            <a:r>
              <a:rPr lang="en-US" altLang="zh-CN" sz="4000" b="1" i="0" dirty="0">
                <a:solidFill>
                  <a:srgbClr val="01448D"/>
                </a:solidFill>
                <a:latin typeface="宋体" panose="02010600030101010101" pitchFamily="2" charset="-122"/>
                <a:ea typeface="宋体" panose="02010600030101010101" pitchFamily="2" charset="-122"/>
                <a:cs typeface="宋体" panose="02010600030101010101" pitchFamily="34" charset="-120"/>
              </a:rPr>
              <a:t> </a:t>
            </a:r>
            <a:r>
              <a:rPr lang="en-US" altLang="zh-CN" sz="4000" b="1" i="0" dirty="0">
                <a:solidFill>
                  <a:srgbClr val="01448D"/>
                </a:solidFill>
                <a:latin typeface="Times New Roman" panose="02020603050405020304" pitchFamily="34" charset="0"/>
                <a:ea typeface="微软雅黑" panose="020B0503020204020204" pitchFamily="34" charset="-122"/>
                <a:cs typeface="Times New Roman" panose="02020603050405020304" pitchFamily="34" charset="-120"/>
              </a:rPr>
              <a:t>统计案例</a:t>
            </a:r>
            <a:endParaRPr lang="en-US" altLang="zh-CN" sz="4000" b="1" i="0" dirty="0">
              <a:solidFill>
                <a:srgbClr val="01448D"/>
              </a:solidFill>
              <a:latin typeface="Times New Roman" panose="02020603050405020304" pitchFamily="34" charset="0"/>
              <a:ea typeface="微软雅黑" panose="020B0503020204020204" pitchFamily="34" charset="-122"/>
              <a:cs typeface="Times New Roman" panose="02020603050405020304" pitchFamily="34" charset="-120"/>
            </a:endParaRPr>
          </a:p>
        </p:txBody>
      </p:sp>
      <p:pic>
        <p:nvPicPr>
          <p:cNvPr id="3" name="C_0#0d1616dab?linknodeid=f3123b8e8&amp;catalogrefid=f3123b8e8&amp;parentnodeid=6f9a0905e&amp;vbahtmlprocessed=1" descr="preencoded.png">
            <a:hlinkClick r:id="rId1" action="ppaction://hlinksldjump"/>
          </p:cNvPr>
          <p:cNvPicPr>
            <a:picLocks noChangeAspect="1"/>
          </p:cNvPicPr>
          <p:nvPr/>
        </p:nvPicPr>
        <p:blipFill>
          <a:blip r:embed="rId2"/>
          <a:stretch>
            <a:fillRect/>
          </a:stretch>
        </p:blipFill>
        <p:spPr>
          <a:xfrm>
            <a:off x="4553712" y="2642616"/>
            <a:ext cx="502920" cy="502920"/>
          </a:xfrm>
          <a:prstGeom prst="rect">
            <a:avLst/>
          </a:prstGeom>
        </p:spPr>
      </p:pic>
      <p:sp>
        <p:nvSpPr>
          <p:cNvPr id="4" name="C_0#0d1616dab?linknodeid=f3123b8e8&amp;catalogrefid=f3123b8e8&amp;parentnodeid=6f9a0905e&amp;vbahtmlprocessed=1">
            <a:hlinkClick r:id="rId1" action="ppaction://hlinksldjump"/>
          </p:cNvPr>
          <p:cNvSpPr/>
          <p:nvPr/>
        </p:nvSpPr>
        <p:spPr>
          <a:xfrm>
            <a:off x="5202936" y="2615184"/>
            <a:ext cx="3639312" cy="557784"/>
          </a:xfrm>
          <a:prstGeom prst="rect">
            <a:avLst/>
          </a:prstGeom>
          <a:noFill/>
        </p:spPr>
        <p:txBody>
          <a:bodyPr wrap="square" lIns="0" tIns="0" rIns="0" bIns="0" rtlCol="0" anchor="ctr"/>
          <a:lstStyle/>
          <a:p>
            <a:pPr marL="144145" algn="l" latinLnBrk="1">
              <a:lnSpc>
                <a:spcPct val="100000"/>
              </a:lnSpc>
            </a:pPr>
            <a:r>
              <a:rPr lang="en-US" altLang="zh-CN" sz="3100" b="0" i="0" dirty="0">
                <a:solidFill>
                  <a:srgbClr val="E81B23"/>
                </a:solidFill>
                <a:latin typeface="Times New Roman" panose="02020603050405020304" pitchFamily="34" charset="0"/>
                <a:ea typeface="微软雅黑" panose="020B0503020204020204" pitchFamily="34" charset="-122"/>
                <a:cs typeface="Times New Roman" panose="02020603050405020304" pitchFamily="34" charset="-120"/>
              </a:rPr>
              <a:t>基础知识·诊断</a:t>
            </a:r>
            <a:endParaRPr lang="en-US" altLang="zh-CN" sz="3050" dirty="0"/>
          </a:p>
        </p:txBody>
      </p:sp>
      <p:pic>
        <p:nvPicPr>
          <p:cNvPr id="5" name="C_0#0d1616dab?linknodeid=b06a5414a&amp;catalogrefid=b06a5414a&amp;parentnodeid=6f9a0905e&amp;vbahtmlprocessed=1" descr="preencoded.png">
            <a:hlinkClick r:id="rId3" action="ppaction://hlinksldjump"/>
          </p:cNvPr>
          <p:cNvPicPr>
            <a:picLocks noChangeAspect="1"/>
          </p:cNvPicPr>
          <p:nvPr/>
        </p:nvPicPr>
        <p:blipFill>
          <a:blip r:embed="rId2"/>
          <a:stretch>
            <a:fillRect/>
          </a:stretch>
        </p:blipFill>
        <p:spPr>
          <a:xfrm>
            <a:off x="4553712" y="3557016"/>
            <a:ext cx="502920" cy="502920"/>
          </a:xfrm>
          <a:prstGeom prst="rect">
            <a:avLst/>
          </a:prstGeom>
        </p:spPr>
      </p:pic>
      <p:sp>
        <p:nvSpPr>
          <p:cNvPr id="6" name="C_0#0d1616dab?linknodeid=b06a5414a&amp;catalogrefid=b06a5414a&amp;parentnodeid=6f9a0905e&amp;vbahtmlprocessed=1">
            <a:hlinkClick r:id="rId3" action="ppaction://hlinksldjump"/>
          </p:cNvPr>
          <p:cNvSpPr/>
          <p:nvPr/>
        </p:nvSpPr>
        <p:spPr>
          <a:xfrm>
            <a:off x="5202936" y="3529584"/>
            <a:ext cx="3639312" cy="557784"/>
          </a:xfrm>
          <a:prstGeom prst="rect">
            <a:avLst/>
          </a:prstGeom>
          <a:noFill/>
        </p:spPr>
        <p:txBody>
          <a:bodyPr wrap="square" lIns="0" tIns="0" rIns="0" bIns="0" rtlCol="0" anchor="ctr"/>
          <a:lstStyle/>
          <a:p>
            <a:pPr marL="144145" algn="l" latinLnBrk="1">
              <a:lnSpc>
                <a:spcPct val="100000"/>
              </a:lnSpc>
            </a:pPr>
            <a:r>
              <a:rPr lang="en-US" altLang="zh-CN" sz="3100" b="0" i="0" dirty="0">
                <a:solidFill>
                  <a:srgbClr val="E81B23"/>
                </a:solidFill>
                <a:latin typeface="Times New Roman" panose="02020603050405020304" pitchFamily="34" charset="0"/>
                <a:ea typeface="微软雅黑" panose="020B0503020204020204" pitchFamily="34" charset="-122"/>
                <a:cs typeface="Times New Roman" panose="02020603050405020304" pitchFamily="34" charset="-120"/>
              </a:rPr>
              <a:t>考点聚焦·突破</a:t>
            </a:r>
            <a:endParaRPr lang="en-US" altLang="zh-CN" sz="3050" dirty="0"/>
          </a:p>
        </p:txBody>
      </p:sp>
    </p:spTree>
  </p:cSld>
  <p:clrMapOvr>
    <a:masterClrMapping/>
  </p:clrMapOvr>
  <p:transition>
    <p:split dir="in"/>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_6_BD#6a9804a44?vbadefaultcenterpage=1&amp;parentnodeid=520bc72a0&amp;vbahtmlprocessed=1" descr="preencoded.png"/>
          <p:cNvPicPr>
            <a:picLocks noChangeAspect="1"/>
          </p:cNvPicPr>
          <p:nvPr/>
        </p:nvPicPr>
        <p:blipFill>
          <a:blip r:embed="rId1">
            <a:clrChange>
              <a:clrFrom>
                <a:srgbClr val="FFFFFF"/>
              </a:clrFrom>
              <a:clrTo>
                <a:srgbClr val="FFFFFF">
                  <a:alpha val="0"/>
                </a:srgbClr>
              </a:clrTo>
            </a:clrChange>
          </a:blip>
          <a:stretch>
            <a:fillRect/>
          </a:stretch>
        </p:blipFill>
        <p:spPr>
          <a:xfrm>
            <a:off x="4480560" y="1581386"/>
            <a:ext cx="3236976" cy="393192"/>
          </a:xfrm>
          <a:prstGeom prst="rect">
            <a:avLst/>
          </a:prstGeom>
          <a:noFill/>
          <a:extLst>
            <a:ext uri="{909E8E84-426E-40DD-AFC4-6F175D3DCCD1}">
              <a14:hiddenFill xmlns:a14="http://schemas.microsoft.com/office/drawing/2010/main">
                <a:solidFill>
                  <a:scrgbClr r="0" g="0" b="0">
                    <a:alpha val="0"/>
                  </a:scrgbClr>
                </a:solidFill>
              </a14:hiddenFill>
            </a:ext>
          </a:extLst>
        </p:spPr>
      </p:pic>
      <p:sp>
        <p:nvSpPr>
          <p:cNvPr id="3" name="P_6_BD#6a9804a44?vbadefaultcenterpage=1&amp;parentnodeid=520bc72a0&amp;vbahtmlprocessed=1"/>
          <p:cNvSpPr/>
          <p:nvPr/>
        </p:nvSpPr>
        <p:spPr>
          <a:xfrm>
            <a:off x="502920" y="2107674"/>
            <a:ext cx="11183112" cy="490220"/>
          </a:xfrm>
          <a:prstGeom prst="rect">
            <a:avLst/>
          </a:prstGeom>
          <a:noFill/>
        </p:spPr>
        <p:txBody>
          <a:bodyPr wrap="square" lIns="0" tIns="0" rIns="0" bIns="0" rtlCol="0" anchor="t"/>
          <a:lstStyle/>
          <a:p>
            <a:pPr algn="ctr" latinLnBrk="1">
              <a:lnSpc>
                <a:spcPct val="150000"/>
              </a:lnSpc>
            </a:pPr>
            <a:r>
              <a:rPr lang="en-US" altLang="zh-CN" sz="2400" b="1"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求</a:t>
            </a:r>
            <a:r>
              <a:rPr lang="zh-CN" altLang="en-US" sz="2400" b="1"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sym typeface="+mn-ea"/>
              </a:rPr>
              <a:t>线性</a:t>
            </a:r>
            <a:r>
              <a:rPr lang="en-US" altLang="zh-CN" sz="2400" b="1"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回归方程的三个步骤</a:t>
            </a:r>
            <a:endParaRPr lang="en-US" altLang="zh-CN" sz="2400" dirty="0"/>
          </a:p>
        </p:txBody>
      </p:sp>
      <p:pic>
        <p:nvPicPr>
          <p:cNvPr id="113" name="图片 112"/>
          <p:cNvPicPr/>
          <p:nvPr/>
        </p:nvPicPr>
        <p:blipFill>
          <a:blip r:embed="rId2"/>
          <a:stretch>
            <a:fillRect/>
          </a:stretch>
        </p:blipFill>
        <p:spPr>
          <a:xfrm>
            <a:off x="3400425" y="2833370"/>
            <a:ext cx="5398135" cy="3079115"/>
          </a:xfrm>
          <a:prstGeom prst="rect">
            <a:avLst/>
          </a:prstGeom>
          <a:noFill/>
          <a:ln w="9525">
            <a:noFill/>
          </a:ln>
        </p:spPr>
      </p:pic>
    </p:spTree>
  </p:cSld>
  <p:clrMapOvr>
    <a:masterClrMapping/>
  </p:clrMapOvr>
  <p:transition>
    <p:split dir="in"/>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_5_BD#8a444c097?vbadefaultcenterpage=1&amp;parentnodeid=344b25955&amp;inlineimagemarkindex=2&amp;vbahtmlprocessed=1" descr="preencoded.png"/>
          <p:cNvPicPr>
            <a:picLocks noChangeAspect="1"/>
          </p:cNvPicPr>
          <p:nvPr/>
        </p:nvPicPr>
        <p:blipFill>
          <a:blip r:embed="rId1"/>
          <a:stretch>
            <a:fillRect/>
          </a:stretch>
        </p:blipFill>
        <p:spPr>
          <a:xfrm>
            <a:off x="528098" y="886684"/>
            <a:ext cx="1435608" cy="384048"/>
          </a:xfrm>
          <a:prstGeom prst="rect">
            <a:avLst/>
          </a:prstGeom>
        </p:spPr>
      </p:pic>
      <p:sp>
        <p:nvSpPr>
          <p:cNvPr id="3" name="C_5_BD#8a444c097?vbadefaultcenterpage=1&amp;parentnodeid=344b25955&amp;vbahtmlprocessed=1"/>
          <p:cNvSpPr/>
          <p:nvPr/>
        </p:nvSpPr>
        <p:spPr>
          <a:xfrm>
            <a:off x="502920" y="756000"/>
            <a:ext cx="11183112" cy="721360"/>
          </a:xfrm>
          <a:prstGeom prst="rect">
            <a:avLst/>
          </a:prstGeom>
          <a:noFill/>
        </p:spPr>
        <p:txBody>
          <a:bodyPr wrap="square" lIns="0" tIns="0" rIns="0" bIns="0" rtlCol="0" anchor="t"/>
          <a:lstStyle/>
          <a:p>
            <a:pPr algn="l" latinLnBrk="1">
              <a:lnSpc>
                <a:spcPct val="150000"/>
              </a:lnSpc>
            </a:pPr>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&amp;</a:t>
            </a:r>
            <a:r>
              <a:rPr lang="en-US" altLang="zh-CN" sz="100" b="0" i="0" kern="0" spc="-9990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2&amp;</a:t>
            </a:r>
            <a:r>
              <a:rPr lang="en-US" altLang="zh-CN" sz="900" b="0" i="0" kern="0">
                <a:solidFill>
                  <a:srgbClr val="FFFFFF"/>
                </a:solidFill>
                <a:latin typeface="宋体" panose="02010600030101010101" pitchFamily="2" charset="-122"/>
                <a:ea typeface="微软雅黑" panose="020B0503020204020204" pitchFamily="34" charset="-122"/>
                <a:cs typeface="Times New Roman" panose="02020603050405020304" pitchFamily="34" charset="-120"/>
              </a:rPr>
              <a:t>                          </a:t>
            </a:r>
            <a:r>
              <a:rPr lang="en-US" altLang="zh-CN" sz="2600" b="1"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非线性回归分析</a:t>
            </a:r>
            <a:endParaRPr lang="en-US" altLang="zh-CN" sz="100" dirty="0"/>
          </a:p>
        </p:txBody>
      </p:sp>
      <mc:AlternateContent xmlns:mc="http://schemas.openxmlformats.org/markup-compatibility/2006">
        <mc:Choice xmlns:a14="http://schemas.microsoft.com/office/drawing/2010/main" Requires="a14">
          <p:sp>
            <p:nvSpPr>
              <p:cNvPr id="4" name="QO_6_BD.49_1#ec7603103?vbadefaultcenterpage=1&amp;parentnodeid=8a444c097&amp;vbahtmlprocessed=1&amp;bbb=1&amp;hasbroken=1"/>
              <p:cNvSpPr/>
              <p:nvPr/>
            </p:nvSpPr>
            <p:spPr>
              <a:xfrm>
                <a:off x="502920" y="1345851"/>
                <a:ext cx="11183112" cy="3233420"/>
              </a:xfrm>
              <a:prstGeom prst="rect">
                <a:avLst/>
              </a:prstGeom>
              <a:noFill/>
            </p:spPr>
            <p:txBody>
              <a:bodyPr wrap="none" lIns="0" tIns="0" rIns="0" bIns="0" rtlCol="0" anchor="t"/>
              <a:lstStyle/>
              <a:p>
                <a:pPr algn="l" latinLnBrk="1">
                  <a:lnSpc>
                    <a:spcPct val="150000"/>
                  </a:lnSpc>
                </a:pPr>
                <a:r>
                  <a:rPr lang="en-US" altLang="zh-CN" sz="2400" b="1"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典例2</a:t>
                </a:r>
                <a:r>
                  <a:rPr lang="en-US" altLang="zh-CN" sz="2400" b="1" i="0" dirty="0">
                    <a:solidFill>
                      <a:srgbClr val="00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dirty="0">
                    <a:solidFill>
                      <a:srgbClr val="E81B23"/>
                    </a:solidFill>
                    <a:latin typeface="Times New Roman" panose="02020603050405020304" pitchFamily="34" charset="0"/>
                    <a:ea typeface="微软雅黑" panose="020B0503020204020204" pitchFamily="34" charset="-122"/>
                    <a:cs typeface="Times New Roman" panose="02020603050405020304" pitchFamily="34" charset="-120"/>
                  </a:rPr>
                  <a:t>（2024</a:t>
                </a:r>
                <a:r>
                  <a:rPr lang="en-US" altLang="zh-CN" sz="2400" b="1" i="0" dirty="0">
                    <a:solidFill>
                      <a:srgbClr val="E81B23"/>
                    </a:solidFill>
                    <a:latin typeface="Times New Roman" panose="02020603050405020304" pitchFamily="34" charset="0"/>
                    <a:ea typeface="微软雅黑" panose="020B0503020204020204" pitchFamily="34" charset="-122"/>
                    <a:cs typeface="Times New Roman" panose="02020603050405020304" pitchFamily="34" charset="-120"/>
                  </a:rPr>
                  <a:t> · </a:t>
                </a:r>
                <a:r>
                  <a:rPr lang="en-US" altLang="zh-CN" sz="2400" b="0" i="0" dirty="0">
                    <a:solidFill>
                      <a:srgbClr val="E81B23"/>
                    </a:solidFill>
                    <a:latin typeface="Times New Roman" panose="02020603050405020304" pitchFamily="34" charset="0"/>
                    <a:ea typeface="微软雅黑" panose="020B0503020204020204" pitchFamily="34" charset="-122"/>
                    <a:cs typeface="Times New Roman" panose="02020603050405020304" pitchFamily="34" charset="-120"/>
                  </a:rPr>
                  <a:t>深圳模拟）</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数独是源自18世纪瑞士的一种数学游戏，玩家需要根据</a:t>
                </a:r>
                <a:endPar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endParaRPr>
              </a:p>
              <a:p>
                <a:pPr latinLnBrk="1">
                  <a:lnSpc>
                    <a:spcPct val="150000"/>
                  </a:lnSpc>
                </a:pP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9</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9</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err="1">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盘面上的已知数字，推理出所有剩余空格的数字，并满足每一行、每一列、每</a:t>
                </a:r>
                <a:endPar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endParaRPr>
              </a:p>
              <a:p>
                <a:pPr latinLnBrk="1">
                  <a:lnSpc>
                    <a:spcPct val="150000"/>
                  </a:lnSpc>
                </a:pPr>
                <a:r>
                  <a:rPr lang="en-US" altLang="zh-CN" sz="2400" b="0" i="0" dirty="0" err="1">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一个粗线宫</a:t>
                </a:r>
                <a14:m>
                  <m:oMath xmlns:m="http://schemas.openxmlformats.org/officeDocument/2006/math">
                    <m:d>
                      <m:d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3</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3</m:t>
                        </m:r>
                      </m:e>
                    </m:d>
                  </m:oMath>
                </a14:m>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内的数字均含</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1</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9</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r>
                  <a:rPr lang="en-US" altLang="zh-CN" sz="2400" b="0" i="0" dirty="0" err="1">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不重复.数独爱好者小明打算报名参加“丝路</a:t>
                </a:r>
                <a:endPar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endParaRPr>
              </a:p>
              <a:p>
                <a:pPr latinLnBrk="1">
                  <a:lnSpc>
                    <a:spcPct val="150000"/>
                  </a:lnSpc>
                </a:pPr>
                <a:r>
                  <a:rPr lang="en-US" altLang="zh-CN" sz="2400" b="0" i="0" dirty="0" err="1">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杯”全国数独大赛初级组的比赛，赛前小明在某数独</a:t>
                </a:r>
                <a14:m>
                  <m:oMath xmlns:m="http://schemas.openxmlformats.org/officeDocument/2006/math">
                    <m:r>
                      <m:rPr>
                        <m:sty m:val="p"/>
                      </m:rP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APP</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err="1">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上进行一段时间的训练，每</a:t>
                </a:r>
                <a:endPar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endParaRPr>
              </a:p>
              <a:p>
                <a:pPr latinLnBrk="1">
                  <a:lnSpc>
                    <a:spcPct val="150000"/>
                  </a:lnSpc>
                </a:pPr>
                <a:r>
                  <a:rPr lang="en-US" altLang="zh-CN" sz="2400" b="0" i="0" dirty="0" err="1">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天的解题平均速度</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𝑦</m:t>
                    </m:r>
                  </m:oMath>
                </a14:m>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（单位：秒）与训练天数</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r>
                  <a:rPr lang="en-US" altLang="zh-CN" sz="2400" b="0" i="0" dirty="0" err="1">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单位：天）有关，经统计得到的数</a:t>
                </a:r>
                <a:endPar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endParaRPr>
              </a:p>
              <a:p>
                <a:pPr latinLnBrk="1">
                  <a:lnSpc>
                    <a:spcPct val="150000"/>
                  </a:lnSpc>
                </a:pPr>
                <a:r>
                  <a:rPr lang="en-US" altLang="zh-CN" sz="2400" b="0" i="0" dirty="0" err="1">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据如表所示</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2400" dirty="0"/>
              </a:p>
            </p:txBody>
          </p:sp>
        </mc:Choice>
        <mc:Fallback>
          <p:sp>
            <p:nvSpPr>
              <p:cNvPr id="4" name="QO_6_BD.49_1#ec7603103?vbadefaultcenterpage=1&amp;parentnodeid=8a444c097&amp;vbahtmlprocessed=1&amp;bbb=1&amp;hasbroken=1"/>
              <p:cNvSpPr>
                <a:spLocks noRot="1" noChangeAspect="1" noMove="1" noResize="1" noEditPoints="1" noAdjustHandles="1" noChangeArrowheads="1" noChangeShapeType="1" noTextEdit="1"/>
              </p:cNvSpPr>
              <p:nvPr/>
            </p:nvSpPr>
            <p:spPr>
              <a:xfrm>
                <a:off x="502920" y="1345851"/>
                <a:ext cx="11183112" cy="3233420"/>
              </a:xfrm>
              <a:prstGeom prst="rect">
                <a:avLst/>
              </a:prstGeom>
              <a:blipFill rotWithShape="1">
                <a:blip r:embed="rId2"/>
                <a:stretch>
                  <a:fillRect t="-9" r="1" b="-179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graphicFrame>
            <p:nvGraphicFramePr>
              <p:cNvPr id="30" name="QO_6_BD.49_2#ec7603103?colgroup=5,3,3,3,3,3,3,3&amp;vbadefaultcenterpage=1&amp;parentnodeid=8a444c097&amp;vbahtmlprocessed=1"/>
              <p:cNvGraphicFramePr>
                <a:graphicFrameLocks noGrp="1"/>
              </p:cNvGraphicFramePr>
              <p:nvPr/>
            </p:nvGraphicFramePr>
            <p:xfrm>
              <a:off x="502920" y="4718908"/>
              <a:ext cx="11128248" cy="870712"/>
            </p:xfrm>
            <a:graphic>
              <a:graphicData uri="http://schemas.openxmlformats.org/drawingml/2006/table">
                <a:tbl>
                  <a:tblPr/>
                  <a:tblGrid>
                    <a:gridCol w="1975104"/>
                    <a:gridCol w="1307592"/>
                    <a:gridCol w="1307592"/>
                    <a:gridCol w="1307592"/>
                    <a:gridCol w="1307592"/>
                    <a:gridCol w="1307592"/>
                    <a:gridCol w="1307592"/>
                    <a:gridCol w="1307592"/>
                  </a:tblGrid>
                  <a:tr h="435356">
                    <a:tc>
                      <a:txBody>
                        <a:bodyPr/>
                        <a:lstStyle/>
                        <a:p>
                          <a:pPr algn="ctr" latinLnBrk="1" hangingPunct="0">
                            <a:lnSpc>
                              <a:spcPct val="130000"/>
                            </a:lnSpc>
                          </a:pP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天</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1</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2</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3</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4</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5</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6</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7</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r>
                  <a:tr h="435356">
                    <a:tc>
                      <a:txBody>
                        <a:bodyPr/>
                        <a:lstStyle/>
                        <a:p>
                          <a:pPr algn="ctr" latinLnBrk="1" hangingPunct="0">
                            <a:lnSpc>
                              <a:spcPct val="130000"/>
                            </a:lnSpc>
                          </a:pP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𝑦</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秒</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990</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990</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450</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320</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300</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240</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210</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r>
                </a:tbl>
              </a:graphicData>
            </a:graphic>
          </p:graphicFrame>
        </mc:Choice>
        <mc:Fallback xmlns="">
          <p:graphicFrame>
            <p:nvGraphicFramePr>
              <p:cNvPr id="30" name="QO_6_BD.49_2#ec7603103?colgroup=5,3,3,3,3,3,3,3&amp;vbadefaultcenterpage=1&amp;parentnodeid=8a444c097&amp;vbahtmlprocessed=1"/>
              <p:cNvGraphicFramePr>
                <a:graphicFrameLocks noGrp="1"/>
              </p:cNvGraphicFramePr>
              <p:nvPr/>
            </p:nvGraphicFramePr>
            <p:xfrm>
              <a:off x="502920" y="4718908"/>
              <a:ext cx="11128248" cy="870712"/>
            </p:xfrm>
            <a:graphic>
              <a:graphicData uri="http://schemas.openxmlformats.org/drawingml/2006/table">
                <a:tbl>
                  <a:tblPr/>
                  <a:tblGrid>
                    <a:gridCol w="1975104"/>
                    <a:gridCol w="1307592"/>
                    <a:gridCol w="1307592"/>
                    <a:gridCol w="1307592"/>
                    <a:gridCol w="1307592"/>
                    <a:gridCol w="1307592"/>
                    <a:gridCol w="1307592"/>
                    <a:gridCol w="1307592"/>
                  </a:tblGrid>
                  <a:tr h="474980">
                    <a:tc>
                      <a:txBody>
                        <a:bodyPr/>
                        <a:lstStyle/>
                        <a:p>
                          <a:endParaRPr lang="zh-CN"/>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blipFill>
                          <a:blip r:embed="rId3"/>
                        </a:blipFill>
                      </a:tcPr>
                    </a:tc>
                    <a:tc>
                      <a:txBody>
                        <a:bodyPr/>
                        <a:lstStyle/>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1</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2</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3</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4</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5</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6</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7</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r>
                  <a:tr h="474980">
                    <a:tc>
                      <a:txBody>
                        <a:bodyPr/>
                        <a:lstStyle/>
                        <a:p>
                          <a:endParaRPr lang="zh-CN"/>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blipFill>
                          <a:blip r:embed="rId3"/>
                        </a:blipFill>
                      </a:tcPr>
                    </a:tc>
                    <a:tc>
                      <a:txBody>
                        <a:bodyPr/>
                        <a:lstStyle/>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990</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990</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450</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320</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300</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240</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210</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r>
                </a:tbl>
              </a:graphicData>
            </a:graphic>
          </p:graphicFrame>
        </mc:Fallback>
      </mc:AlternateContent>
    </p:spTree>
  </p:cSld>
  <p:clrMapOvr>
    <a:masterClrMapping/>
  </p:clrMapOvr>
  <p:transition>
    <p:split dir="in"/>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QO_6_BD.49_3#ec7603103?segpoint=1&amp;vbadefaultcenterpage=1&amp;parentnodeid=8a444c097&amp;vbahtmlprocessed=1"/>
              <p:cNvSpPr/>
              <p:nvPr/>
            </p:nvSpPr>
            <p:spPr>
              <a:xfrm>
                <a:off x="502920" y="756000"/>
                <a:ext cx="11183112" cy="724345"/>
              </a:xfrm>
              <a:prstGeom prst="rect">
                <a:avLst/>
              </a:prstGeom>
              <a:noFill/>
            </p:spPr>
            <p:txBody>
              <a:bodyPr wrap="square" lIns="0" tIns="0" rIns="0" bIns="0" rtlCol="0" anchor="t"/>
              <a:lstStyle/>
              <a:p>
                <a:pPr marL="0" algn="l" latinLnBrk="1">
                  <a:lnSpc>
                    <a:spcPct val="15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（1）现用</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𝑦</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𝑎</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f>
                      <m:f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fPr>
                      <m:num>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𝑏</m:t>
                        </m:r>
                      </m:num>
                      <m:den>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den>
                    </m:f>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作为回归方程模型，请利用表中数据，求出该</a:t>
                </a:r>
                <a:r>
                  <a:rPr lang="zh-CN" altLang="en-US"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线性</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回归方程；</a:t>
                </a:r>
                <a:endParaRPr lang="en-US" altLang="zh-CN" sz="2400" dirty="0"/>
              </a:p>
            </p:txBody>
          </p:sp>
        </mc:Choice>
        <mc:Fallback>
          <p:sp>
            <p:nvSpPr>
              <p:cNvPr id="2" name="QO_6_BD.49_3#ec7603103?segpoint=1&amp;vbadefaultcenterpage=1&amp;parentnodeid=8a444c097&amp;vbahtmlprocessed=1"/>
              <p:cNvSpPr>
                <a:spLocks noRot="1" noChangeAspect="1" noMove="1" noResize="1" noEditPoints="1" noAdjustHandles="1" noChangeArrowheads="1" noChangeShapeType="1" noTextEdit="1"/>
              </p:cNvSpPr>
              <p:nvPr/>
            </p:nvSpPr>
            <p:spPr>
              <a:xfrm>
                <a:off x="502920" y="756000"/>
                <a:ext cx="11183112" cy="724345"/>
              </a:xfrm>
              <a:prstGeom prst="rect">
                <a:avLst/>
              </a:prstGeom>
              <a:blipFill rotWithShape="1">
                <a:blip r:embed="rId1"/>
                <a:stretch>
                  <a:fillRect t="-48" r="1" b="-9358"/>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 name="QO_6_BD.49_4#ec7603103?segpoint=1&amp;vbadefaultcenterpage=1&amp;parentnodeid=8a444c097&amp;vbahtmlprocessed=1&amp;bbb=1&amp;hasbroken=1"/>
              <p:cNvSpPr/>
              <p:nvPr/>
            </p:nvSpPr>
            <p:spPr>
              <a:xfrm>
                <a:off x="502920" y="1482948"/>
                <a:ext cx="11183112" cy="1875727"/>
              </a:xfrm>
              <a:prstGeom prst="rect">
                <a:avLst/>
              </a:prstGeom>
              <a:noFill/>
            </p:spPr>
            <p:txBody>
              <a:bodyPr wrap="none" lIns="0" tIns="0" rIns="0" bIns="0" rtlCol="0" anchor="t"/>
              <a:lstStyle/>
              <a:p>
                <a:pPr algn="l" latinLnBrk="1">
                  <a:lnSpc>
                    <a:spcPct val="15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（2）请用第（1）题的结论预测，小明经过100天训练后，每天解题的平均速度</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𝑦</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约</a:t>
                </a:r>
                <a:endPar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endParaRPr>
              </a:p>
              <a:p>
                <a:pPr latinLnBrk="1">
                  <a:lnSpc>
                    <a:spcPct val="150000"/>
                  </a:lnSpc>
                </a:pP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为多少秒</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2400" dirty="0"/>
              </a:p>
              <a:p>
                <a:pPr latinLnBrk="1">
                  <a:lnSpc>
                    <a:spcPct val="150000"/>
                  </a:lnSpc>
                </a:pP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参考数据</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oMath>
                </a14:m>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其中</a:t>
                </a:r>
                <a14:m>
                  <m:oMath xmlns:m="http://schemas.openxmlformats.org/officeDocument/2006/math">
                    <m:sSub>
                      <m:sSub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𝑡</m:t>
                        </m:r>
                      </m:e>
                      <m:sub>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𝑖</m:t>
                        </m:r>
                      </m:sub>
                    </m:sSub>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f>
                      <m:f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fPr>
                      <m:num>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1</m:t>
                        </m:r>
                      </m:num>
                      <m:den>
                        <m:sSub>
                          <m:sSub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e>
                          <m:sub>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𝑖</m:t>
                            </m:r>
                          </m:sub>
                        </m:sSub>
                      </m:den>
                    </m:f>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2400" dirty="0"/>
              </a:p>
            </p:txBody>
          </p:sp>
        </mc:Choice>
        <mc:Fallback>
          <p:sp>
            <p:nvSpPr>
              <p:cNvPr id="3" name="QO_6_BD.49_4#ec7603103?segpoint=1&amp;vbadefaultcenterpage=1&amp;parentnodeid=8a444c097&amp;vbahtmlprocessed=1&amp;bbb=1&amp;hasbroken=1"/>
              <p:cNvSpPr>
                <a:spLocks noRot="1" noChangeAspect="1" noMove="1" noResize="1" noEditPoints="1" noAdjustHandles="1" noChangeArrowheads="1" noChangeShapeType="1" noTextEdit="1"/>
              </p:cNvSpPr>
              <p:nvPr/>
            </p:nvSpPr>
            <p:spPr>
              <a:xfrm>
                <a:off x="502920" y="1482948"/>
                <a:ext cx="11183112" cy="1875727"/>
              </a:xfrm>
              <a:prstGeom prst="rect">
                <a:avLst/>
              </a:prstGeom>
              <a:blipFill rotWithShape="1">
                <a:blip r:embed="rId2"/>
                <a:stretch>
                  <a:fillRect t="-12" r="1" b="-388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graphicFrame>
            <p:nvGraphicFramePr>
              <p:cNvPr id="31" name="QO_6_BD.49_5#ec7603103?colgroup=12,7,15&amp;vbadefaultcenterpage=1&amp;parentnodeid=8a444c097&amp;vbahtmlprocessed=1"/>
              <p:cNvGraphicFramePr>
                <a:graphicFrameLocks noGrp="1"/>
              </p:cNvGraphicFramePr>
              <p:nvPr/>
            </p:nvGraphicFramePr>
            <p:xfrm>
              <a:off x="502920" y="3489548"/>
              <a:ext cx="11155680" cy="1372744"/>
            </p:xfrm>
            <a:graphic>
              <a:graphicData uri="http://schemas.openxmlformats.org/drawingml/2006/table">
                <a:tbl>
                  <a:tblPr/>
                  <a:tblGrid>
                    <a:gridCol w="4032504"/>
                    <a:gridCol w="2331720"/>
                    <a:gridCol w="4791456"/>
                  </a:tblGrid>
                  <a:tr h="937578">
                    <a:tc>
                      <a:txBody>
                        <a:bodyPr/>
                        <a:lstStyle/>
                        <a:p>
                          <a:pPr marL="0" algn="ctr" latinLnBrk="1" hangingPunct="0">
                            <a:lnSpc>
                              <a:spcPct val="130000"/>
                            </a:lnSpc>
                          </a:pPr>
                          <a14:m>
                            <m:oMath xmlns:m="http://schemas.openxmlformats.org/officeDocument/2006/math">
                              <m:limLow>
                                <m:limLow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limLowPr>
                                <m:e>
                                  <m:limUpp>
                                    <m:limUpp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limUpp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e>
                                    <m:lim>
                                      <m:r>
                                        <a:rPr lang="en-US" altLang="zh-CN" sz="2400" b="0">
                                          <a:solidFill>
                                            <a:srgbClr val="000000"/>
                                          </a:solidFill>
                                          <a:latin typeface="Cambria Math" panose="02040503050406030204" pitchFamily="18" charset="0"/>
                                        </a:rPr>
                                        <m:t>7</m:t>
                                      </m:r>
                                    </m:lim>
                                  </m:limUpp>
                                </m:e>
                                <m:lim>
                                  <m:r>
                                    <a:rPr lang="en-US" altLang="zh-CN" sz="2400" b="0">
                                      <a:solidFill>
                                        <a:srgbClr val="000000"/>
                                      </a:solidFill>
                                      <a:latin typeface="Cambria Math" panose="02040503050406030204" pitchFamily="18" charset="0"/>
                                    </a:rPr>
                                    <m:t>𝑖</m:t>
                                  </m:r>
                                  <m:r>
                                    <a:rPr lang="en-US" altLang="zh-CN" sz="2400" b="0">
                                      <a:solidFill>
                                        <a:srgbClr val="000000"/>
                                      </a:solidFill>
                                      <a:latin typeface="Cambria Math" panose="02040503050406030204" pitchFamily="18" charset="0"/>
                                    </a:rPr>
                                    <m:t>=</m:t>
                                  </m:r>
                                  <m:r>
                                    <a:rPr lang="en-US" altLang="zh-CN" sz="2400" b="0">
                                      <a:solidFill>
                                        <a:srgbClr val="000000"/>
                                      </a:solidFill>
                                      <a:latin typeface="Cambria Math" panose="02040503050406030204" pitchFamily="18" charset="0"/>
                                    </a:rPr>
                                    <m:t>1</m:t>
                                  </m:r>
                                </m:lim>
                              </m:limLow>
                              <m:sSub>
                                <m:sSub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𝑡</m:t>
                                  </m:r>
                                </m:e>
                                <m:sub>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𝑖</m:t>
                                  </m:r>
                                </m:sub>
                              </m:sSub>
                              <m:sSub>
                                <m:sSub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𝑦</m:t>
                                  </m:r>
                                </m:e>
                                <m:sub>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𝑖</m:t>
                                  </m:r>
                                </m:sub>
                              </m:sSub>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marL="0" algn="ctr" latinLnBrk="1" hangingPunct="0">
                            <a:lnSpc>
                              <a:spcPct val="130000"/>
                            </a:lnSpc>
                          </a:pPr>
                          <a14:m>
                            <m:oMath xmlns:m="http://schemas.openxmlformats.org/officeDocument/2006/math">
                              <m:bar>
                                <m:barPr>
                                  <m:pos m:val="top"/>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bar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𝑡</m:t>
                                  </m:r>
                                </m:e>
                              </m:ba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marL="0" algn="ctr" latinLnBrk="1" hangingPunct="0">
                            <a:lnSpc>
                              <a:spcPct val="130000"/>
                            </a:lnSpc>
                          </a:pPr>
                          <a14:m>
                            <m:oMath xmlns:m="http://schemas.openxmlformats.org/officeDocument/2006/math">
                              <m:limLow>
                                <m:limLow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limLowPr>
                                <m:e>
                                  <m:limUpp>
                                    <m:limUpp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limUpp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e>
                                    <m:lim>
                                      <m:r>
                                        <a:rPr lang="en-US" altLang="zh-CN" sz="2400" b="0">
                                          <a:solidFill>
                                            <a:srgbClr val="000000"/>
                                          </a:solidFill>
                                          <a:latin typeface="Cambria Math" panose="02040503050406030204" pitchFamily="18" charset="0"/>
                                        </a:rPr>
                                        <m:t>7</m:t>
                                      </m:r>
                                    </m:lim>
                                  </m:limUpp>
                                </m:e>
                                <m:lim>
                                  <m:r>
                                    <a:rPr lang="en-US" altLang="zh-CN" sz="2400" b="0">
                                      <a:solidFill>
                                        <a:srgbClr val="000000"/>
                                      </a:solidFill>
                                      <a:latin typeface="Cambria Math" panose="02040503050406030204" pitchFamily="18" charset="0"/>
                                    </a:rPr>
                                    <m:t>𝑖</m:t>
                                  </m:r>
                                  <m:r>
                                    <a:rPr lang="en-US" altLang="zh-CN" sz="2400" b="0">
                                      <a:solidFill>
                                        <a:srgbClr val="000000"/>
                                      </a:solidFill>
                                      <a:latin typeface="Cambria Math" panose="02040503050406030204" pitchFamily="18" charset="0"/>
                                    </a:rPr>
                                    <m:t>=</m:t>
                                  </m:r>
                                  <m:r>
                                    <a:rPr lang="en-US" altLang="zh-CN" sz="2400" b="0">
                                      <a:solidFill>
                                        <a:srgbClr val="000000"/>
                                      </a:solidFill>
                                      <a:latin typeface="Cambria Math" panose="02040503050406030204" pitchFamily="18" charset="0"/>
                                    </a:rPr>
                                    <m:t>1</m:t>
                                  </m:r>
                                </m:lim>
                              </m:limLow>
                              <m:sSubSup>
                                <m:sSubSupPr>
                                  <m:ctrlPr>
                                    <a:rPr lang="en-US" altLang="zh-CN" sz="2400" b="0" i="1">
                                      <a:solidFill>
                                        <a:srgbClr val="000000"/>
                                      </a:solidFill>
                                      <a:latin typeface="Cambria Math" panose="02040503050406030204" pitchFamily="18" charset="0"/>
                                    </a:rPr>
                                  </m:ctrlPr>
                                </m:sSubSup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𝑡</m:t>
                                  </m:r>
                                </m:e>
                                <m:sub>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𝑖</m:t>
                                  </m:r>
                                </m:sub>
                                <m:sup>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2</m:t>
                                  </m:r>
                                </m:sup>
                              </m:sSubSup>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7</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sSup>
                                <m:sSup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pPr>
                                <m:e>
                                  <m:bar>
                                    <m:barPr>
                                      <m:pos m:val="top"/>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bar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𝑡</m:t>
                                      </m:r>
                                    </m:e>
                                  </m:bar>
                                </m:e>
                                <m:sup>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2</m:t>
                                  </m:r>
                                </m:sup>
                              </m:sSup>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r>
                  <a:tr h="435166">
                    <a:tc>
                      <a:txBody>
                        <a:bodyPr/>
                        <a:lstStyle/>
                        <a:p>
                          <a:pPr marL="0"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1845</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marL="0"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0.37</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marL="0"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0.55</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r>
                </a:tbl>
              </a:graphicData>
            </a:graphic>
          </p:graphicFrame>
        </mc:Choice>
        <mc:Fallback xmlns="">
          <p:graphicFrame>
            <p:nvGraphicFramePr>
              <p:cNvPr id="31" name="QO_6_BD.49_5#ec7603103?colgroup=12,7,15&amp;vbadefaultcenterpage=1&amp;parentnodeid=8a444c097&amp;vbahtmlprocessed=1"/>
              <p:cNvGraphicFramePr>
                <a:graphicFrameLocks noGrp="1"/>
              </p:cNvGraphicFramePr>
              <p:nvPr/>
            </p:nvGraphicFramePr>
            <p:xfrm>
              <a:off x="502920" y="3489548"/>
              <a:ext cx="11155680" cy="1372744"/>
            </p:xfrm>
            <a:graphic>
              <a:graphicData uri="http://schemas.openxmlformats.org/drawingml/2006/table">
                <a:tbl>
                  <a:tblPr/>
                  <a:tblGrid>
                    <a:gridCol w="4032504"/>
                    <a:gridCol w="2331720"/>
                    <a:gridCol w="4791456"/>
                  </a:tblGrid>
                  <a:tr h="941070">
                    <a:tc>
                      <a:txBody>
                        <a:bodyPr/>
                        <a:lstStyle/>
                        <a:p>
                          <a:endParaRPr lang="zh-CN"/>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blipFill>
                          <a:blip r:embed="rId3"/>
                        </a:blipFill>
                      </a:tcPr>
                    </a:tc>
                    <a:tc>
                      <a:txBody>
                        <a:bodyPr/>
                        <a:lstStyle/>
                        <a:p>
                          <a:endParaRPr lang="zh-CN"/>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blipFill>
                          <a:blip r:embed="rId3"/>
                        </a:blipFill>
                      </a:tcPr>
                    </a:tc>
                    <a:tc>
                      <a:txBody>
                        <a:bodyPr/>
                        <a:lstStyle/>
                        <a:p>
                          <a:endParaRPr lang="zh-CN"/>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blipFill>
                          <a:blip r:embed="rId3"/>
                        </a:blipFill>
                      </a:tcPr>
                    </a:tc>
                  </a:tr>
                  <a:tr h="435166">
                    <a:tc>
                      <a:txBody>
                        <a:bodyPr/>
                        <a:lstStyle/>
                        <a:p>
                          <a:pPr marL="0"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1845</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marL="0"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0.37</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marL="0"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0.55</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r>
                </a:tbl>
              </a:graphicData>
            </a:graphic>
          </p:graphicFrame>
        </mc:Fallback>
      </mc:AlternateContent>
      <mc:AlternateContent xmlns:mc="http://schemas.openxmlformats.org/markup-compatibility/2006">
        <mc:Choice xmlns:a14="http://schemas.microsoft.com/office/drawing/2010/main" Requires="a14">
          <p:sp>
            <p:nvSpPr>
              <p:cNvPr id="5" name="QO_6_BD.49_6#ec7603103?vbadefaultcenterpage=1&amp;parentnodeid=8a444c097&amp;vbahtmlprocessed=1&amp;bbb=1&amp;hasbroken=1"/>
              <p:cNvSpPr/>
              <p:nvPr/>
            </p:nvSpPr>
            <p:spPr>
              <a:xfrm>
                <a:off x="502920" y="5000848"/>
                <a:ext cx="11183112" cy="1609979"/>
              </a:xfrm>
              <a:prstGeom prst="rect">
                <a:avLst/>
              </a:prstGeom>
              <a:noFill/>
            </p:spPr>
            <p:txBody>
              <a:bodyPr wrap="none" lIns="0" tIns="0" rIns="0" bIns="0" rtlCol="0" anchor="t"/>
              <a:lstStyle/>
              <a:p>
                <a:pPr algn="l" latinLnBrk="1">
                  <a:lnSpc>
                    <a:spcPct val="11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参考公式：对于一组数据</a:t>
                </a:r>
                <a14:m>
                  <m:oMath xmlns:m="http://schemas.openxmlformats.org/officeDocument/2006/math">
                    <m:d>
                      <m:d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dPr>
                      <m:e>
                        <m:sSub>
                          <m:sSub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𝑢</m:t>
                            </m:r>
                          </m:e>
                          <m:sub>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1</m:t>
                            </m:r>
                          </m:sub>
                        </m:sSub>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sSub>
                          <m:sSub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𝑣</m:t>
                            </m:r>
                          </m:e>
                          <m:sub>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1</m:t>
                            </m:r>
                          </m:sub>
                        </m:sSub>
                      </m:e>
                    </m:d>
                  </m:oMath>
                </a14:m>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14:m>
                  <m:oMath xmlns:m="http://schemas.openxmlformats.org/officeDocument/2006/math">
                    <m:d>
                      <m:d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dPr>
                      <m:e>
                        <m:sSub>
                          <m:sSub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𝑢</m:t>
                            </m:r>
                          </m:e>
                          <m:sub>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2</m:t>
                            </m:r>
                          </m:sub>
                        </m:sSub>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sSub>
                          <m:sSub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𝑣</m:t>
                            </m:r>
                          </m:e>
                          <m:sub>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2</m:t>
                            </m:r>
                          </m:sub>
                        </m:sSub>
                      </m:e>
                    </m:d>
                  </m:oMath>
                </a14:m>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oMath>
                </a14:m>
                <a:r>
                  <a:rPr lang="en-US" altLang="zh-CN" sz="2400" b="0" i="0" dirty="0">
                    <a:solidFill>
                      <a:srgbClr val="00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14:m>
                  <m:oMath xmlns:m="http://schemas.openxmlformats.org/officeDocument/2006/math">
                    <m:d>
                      <m:d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dPr>
                      <m:e>
                        <m:sSub>
                          <m:sSub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𝑢</m:t>
                            </m:r>
                          </m:e>
                          <m:sub>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𝑛</m:t>
                            </m:r>
                          </m:sub>
                        </m:sSub>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sSub>
                          <m:sSub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𝑣</m:t>
                            </m:r>
                          </m:e>
                          <m:sub>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𝑛</m:t>
                            </m:r>
                          </m:sub>
                        </m:sSub>
                      </m:e>
                    </m:d>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，其</a:t>
                </a:r>
                <a:r>
                  <a:rPr lang="zh-CN" altLang="en-US" sz="240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sym typeface="+mn-ea"/>
                  </a:rPr>
                  <a:t>线性</a:t>
                </a: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回归直线</a:t>
                </a:r>
                <a:endPar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endParaRPr>
              </a:p>
              <a:p>
                <a:pPr algn="l" latinLnBrk="1">
                  <a:lnSpc>
                    <a:spcPct val="110000"/>
                  </a:lnSpc>
                </a:pPr>
                <a14:m>
                  <m:oMath xmlns:m="http://schemas.openxmlformats.org/officeDocument/2006/math">
                    <m:acc>
                      <m:acc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acc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𝑣</m:t>
                        </m:r>
                      </m:e>
                    </m:acc>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acc>
                      <m:acc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acc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𝛼</m:t>
                        </m:r>
                      </m:e>
                    </m:acc>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acc>
                      <m:acc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acc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𝛽</m:t>
                        </m:r>
                      </m:e>
                    </m:acc>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𝑢</m:t>
                    </m:r>
                  </m:oMath>
                </a14:m>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的斜率和截距的最小二乘估计公式分别为：</a:t>
                </a:r>
                <a14:m>
                  <m:oMath xmlns:m="http://schemas.openxmlformats.org/officeDocument/2006/math">
                    <m:acc>
                      <m:acc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acc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𝛽</m:t>
                        </m:r>
                      </m:e>
                    </m:acc>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f>
                      <m:f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fPr>
                      <m:num>
                        <m:limLow>
                          <m:limLow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limLowPr>
                          <m:e>
                            <m:limUpp>
                              <m:limUpp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limUpp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e>
                              <m:lim>
                                <m:r>
                                  <a:rPr lang="en-US" altLang="zh-CN" sz="2400" b="0">
                                    <a:solidFill>
                                      <a:srgbClr val="000000"/>
                                    </a:solidFill>
                                    <a:latin typeface="Cambria Math" panose="02040503050406030204" pitchFamily="18" charset="0"/>
                                  </a:rPr>
                                  <m:t>𝑛</m:t>
                                </m:r>
                              </m:lim>
                            </m:limUpp>
                          </m:e>
                          <m:lim>
                            <m:r>
                              <a:rPr lang="en-US" altLang="zh-CN" sz="2400" b="0">
                                <a:solidFill>
                                  <a:srgbClr val="000000"/>
                                </a:solidFill>
                                <a:latin typeface="Cambria Math" panose="02040503050406030204" pitchFamily="18" charset="0"/>
                              </a:rPr>
                              <m:t>𝑖</m:t>
                            </m:r>
                            <m:r>
                              <a:rPr lang="en-US" altLang="zh-CN" sz="2400" b="0">
                                <a:solidFill>
                                  <a:srgbClr val="000000"/>
                                </a:solidFill>
                                <a:latin typeface="Cambria Math" panose="02040503050406030204" pitchFamily="18" charset="0"/>
                              </a:rPr>
                              <m:t>=</m:t>
                            </m:r>
                            <m:r>
                              <a:rPr lang="en-US" altLang="zh-CN" sz="2400" b="0">
                                <a:solidFill>
                                  <a:srgbClr val="000000"/>
                                </a:solidFill>
                                <a:latin typeface="Cambria Math" panose="02040503050406030204" pitchFamily="18" charset="0"/>
                              </a:rPr>
                              <m:t>1</m:t>
                            </m:r>
                          </m:lim>
                        </m:limLow>
                        <m:sSub>
                          <m:sSub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𝑢</m:t>
                            </m:r>
                          </m:e>
                          <m:sub>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𝑖</m:t>
                            </m:r>
                          </m:sub>
                        </m:sSub>
                        <m:sSub>
                          <m:sSub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𝑣</m:t>
                            </m:r>
                          </m:e>
                          <m:sub>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𝑖</m:t>
                            </m:r>
                          </m:sub>
                        </m:sSub>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𝑛</m:t>
                        </m:r>
                        <m:bar>
                          <m:barPr>
                            <m:pos m:val="top"/>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bar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𝑢</m:t>
                            </m:r>
                          </m:e>
                        </m:bar>
                        <m:bar>
                          <m:barPr>
                            <m:pos m:val="top"/>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bar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𝑣</m:t>
                            </m:r>
                          </m:e>
                        </m:bar>
                      </m:num>
                      <m:den>
                        <m:limLow>
                          <m:limLow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limLowPr>
                          <m:e>
                            <m:limUpp>
                              <m:limUpp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limUpp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e>
                              <m:lim>
                                <m:r>
                                  <a:rPr lang="en-US" altLang="zh-CN" sz="2400" b="0">
                                    <a:solidFill>
                                      <a:srgbClr val="000000"/>
                                    </a:solidFill>
                                    <a:latin typeface="Cambria Math" panose="02040503050406030204" pitchFamily="18" charset="0"/>
                                  </a:rPr>
                                  <m:t>𝑛</m:t>
                                </m:r>
                              </m:lim>
                            </m:limUpp>
                          </m:e>
                          <m:lim>
                            <m:r>
                              <a:rPr lang="en-US" altLang="zh-CN" sz="2400" b="0">
                                <a:solidFill>
                                  <a:srgbClr val="000000"/>
                                </a:solidFill>
                                <a:latin typeface="Cambria Math" panose="02040503050406030204" pitchFamily="18" charset="0"/>
                              </a:rPr>
                              <m:t>𝑖</m:t>
                            </m:r>
                            <m:r>
                              <a:rPr lang="en-US" altLang="zh-CN" sz="2400" b="0">
                                <a:solidFill>
                                  <a:srgbClr val="000000"/>
                                </a:solidFill>
                                <a:latin typeface="Cambria Math" panose="02040503050406030204" pitchFamily="18" charset="0"/>
                              </a:rPr>
                              <m:t>=</m:t>
                            </m:r>
                            <m:r>
                              <a:rPr lang="en-US" altLang="zh-CN" sz="2400" b="0">
                                <a:solidFill>
                                  <a:srgbClr val="000000"/>
                                </a:solidFill>
                                <a:latin typeface="Cambria Math" panose="02040503050406030204" pitchFamily="18" charset="0"/>
                              </a:rPr>
                              <m:t>1</m:t>
                            </m:r>
                          </m:lim>
                        </m:limLow>
                        <m:sSubSup>
                          <m:sSubSupPr>
                            <m:ctrlPr>
                              <a:rPr lang="en-US" altLang="zh-CN" sz="2400" b="0" i="1">
                                <a:solidFill>
                                  <a:srgbClr val="000000"/>
                                </a:solidFill>
                                <a:latin typeface="Cambria Math" panose="02040503050406030204" pitchFamily="18" charset="0"/>
                              </a:rPr>
                            </m:ctrlPr>
                          </m:sSubSup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𝑢</m:t>
                            </m:r>
                          </m:e>
                          <m:sub>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𝑖</m:t>
                            </m:r>
                          </m:sub>
                          <m:sup>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2</m:t>
                            </m:r>
                          </m:sup>
                        </m:sSubSup>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𝑛</m:t>
                        </m:r>
                        <m:sSup>
                          <m:sSup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pPr>
                          <m:e>
                            <m:bar>
                              <m:barPr>
                                <m:pos m:val="top"/>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bar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𝑢</m:t>
                                </m:r>
                              </m:e>
                            </m:bar>
                          </m:e>
                          <m:sup>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2</m:t>
                            </m:r>
                          </m:sup>
                        </m:sSup>
                      </m:den>
                    </m:f>
                  </m:oMath>
                </a14:m>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14:m>
                  <m:oMath xmlns:m="http://schemas.openxmlformats.org/officeDocument/2006/math">
                    <m:acc>
                      <m:acc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acc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𝛼</m:t>
                        </m:r>
                      </m:e>
                    </m:acc>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bar>
                      <m:barPr>
                        <m:pos m:val="top"/>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bar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𝑣</m:t>
                        </m:r>
                      </m:e>
                    </m:ba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acc>
                      <m:acc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acc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𝛽</m:t>
                        </m:r>
                      </m:e>
                    </m:acc>
                    <m:bar>
                      <m:barPr>
                        <m:pos m:val="top"/>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bar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𝑢</m:t>
                        </m:r>
                      </m:e>
                    </m:ba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2400" dirty="0"/>
              </a:p>
            </p:txBody>
          </p:sp>
        </mc:Choice>
        <mc:Fallback>
          <p:sp>
            <p:nvSpPr>
              <p:cNvPr id="5" name="QO_6_BD.49_6#ec7603103?vbadefaultcenterpage=1&amp;parentnodeid=8a444c097&amp;vbahtmlprocessed=1&amp;bbb=1&amp;hasbroken=1"/>
              <p:cNvSpPr>
                <a:spLocks noRot="1" noChangeAspect="1" noMove="1" noResize="1" noEditPoints="1" noAdjustHandles="1" noChangeArrowheads="1" noChangeShapeType="1" noTextEdit="1"/>
              </p:cNvSpPr>
              <p:nvPr/>
            </p:nvSpPr>
            <p:spPr>
              <a:xfrm>
                <a:off x="502920" y="5000848"/>
                <a:ext cx="11183112" cy="1609979"/>
              </a:xfrm>
              <a:prstGeom prst="rect">
                <a:avLst/>
              </a:prstGeom>
              <a:blipFill rotWithShape="1">
                <a:blip r:embed="rId4"/>
                <a:stretch>
                  <a:fillRect t="-14" r="1" b="30"/>
                </a:stretch>
              </a:blipFill>
            </p:spPr>
            <p:txBody>
              <a:bodyPr/>
              <a:lstStyle/>
              <a:p>
                <a:r>
                  <a:rPr lang="zh-CN" altLang="en-US">
                    <a:noFill/>
                  </a:rPr>
                  <a:t> </a:t>
                </a:r>
              </a:p>
            </p:txBody>
          </p:sp>
        </mc:Fallback>
      </mc:AlternateContent>
    </p:spTree>
  </p:cSld>
  <p:clrMapOvr>
    <a:masterClrMapping/>
  </p:clrMapOvr>
  <p:transition>
    <p:split dir="in"/>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QO_6_AS.50_1#ec7603103?vbadefaultcenterpage=1&amp;parentnodeid=8a444c097&amp;vbahtmlprocessed=1&amp;bbb=1&amp;hasbroken=1"/>
              <p:cNvSpPr/>
              <p:nvPr/>
            </p:nvSpPr>
            <p:spPr>
              <a:xfrm>
                <a:off x="502920" y="963563"/>
                <a:ext cx="11183112" cy="5155375"/>
              </a:xfrm>
              <a:prstGeom prst="rect">
                <a:avLst/>
              </a:prstGeom>
              <a:noFill/>
            </p:spPr>
            <p:txBody>
              <a:bodyPr wrap="none" lIns="0" tIns="0" rIns="0" bIns="0" rtlCol="0" anchor="t"/>
              <a:lstStyle/>
              <a:p>
                <a:pPr algn="l" latinLnBrk="1">
                  <a:lnSpc>
                    <a:spcPct val="150000"/>
                  </a:lnSpc>
                </a:pPr>
                <a:r>
                  <a:rPr lang="en-US" altLang="zh-CN" sz="2400" b="1"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解析</a:t>
                </a:r>
                <a:r>
                  <a:rPr lang="en-US" altLang="zh-CN" sz="2400" b="1" i="0" dirty="0">
                    <a:solidFill>
                      <a:srgbClr val="FF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（1）由题意，</a:t>
                </a:r>
                <a14:m>
                  <m:oMath xmlns:m="http://schemas.openxmlformats.org/officeDocument/2006/math">
                    <m:bar>
                      <m:barPr>
                        <m:pos m:val="top"/>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bar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𝑦</m:t>
                        </m:r>
                      </m:e>
                    </m:ba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f>
                      <m:f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fPr>
                      <m:num>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num>
                      <m:den>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7</m:t>
                        </m:r>
                      </m:den>
                    </m:f>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990</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990</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450</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320</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300</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240</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210</m:t>
                        </m:r>
                      </m:e>
                    </m:d>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500</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.令</a:t>
                </a:r>
                <a:endPar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endParaRPr>
              </a:p>
              <a:p>
                <a:pPr algn="l" latinLnBrk="1">
                  <a:lnSpc>
                    <a:spcPct val="150000"/>
                  </a:lnSpc>
                </a:pP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𝑡</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f>
                      <m:f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fPr>
                      <m:num>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num>
                      <m:den>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den>
                    </m:f>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，设</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𝑦</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关于</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𝑡</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的</a:t>
                </a:r>
                <a:r>
                  <a:rPr lang="zh-CN" altLang="en-US" sz="240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sym typeface="+mn-ea"/>
                  </a:rPr>
                  <a:t>线性</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回归方程为</a:t>
                </a:r>
                <a14:m>
                  <m:oMath xmlns:m="http://schemas.openxmlformats.org/officeDocument/2006/math">
                    <m:acc>
                      <m:acc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acc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𝑦</m:t>
                        </m:r>
                      </m:e>
                    </m:acc>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acc>
                      <m:acc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acc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𝑏</m:t>
                        </m:r>
                      </m:e>
                    </m:acc>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𝑡</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acc>
                      <m:acc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acc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𝑎</m:t>
                        </m:r>
                      </m:e>
                    </m:acc>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2400" dirty="0"/>
              </a:p>
              <a:p>
                <a:pPr algn="l" latinLnBrk="1">
                  <a:lnSpc>
                    <a:spcPct val="110000"/>
                  </a:lnSpc>
                </a:pPr>
                <a:r>
                  <a:rPr lang="en-US" altLang="zh-CN" sz="2400" b="0" i="0">
                    <a:solidFill>
                      <a:srgbClr val="FF0000"/>
                    </a:solidFill>
                    <a:latin typeface="宋体" panose="02010600030101010101" pitchFamily="2" charset="-122"/>
                    <a:ea typeface="微软雅黑" panose="020B0503020204020204" pitchFamily="34" charset="-122"/>
                    <a:cs typeface="Times New Roman" panose="02020603050405020304" pitchFamily="34" charset="-120"/>
                  </a:rPr>
                  <a:t> </a:t>
                </a: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则有</a:t>
                </a:r>
                <a14:m>
                  <m:oMath xmlns:m="http://schemas.openxmlformats.org/officeDocument/2006/math">
                    <m:acc>
                      <m:acc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acc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𝑏</m:t>
                        </m:r>
                      </m:e>
                    </m:acc>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f>
                      <m:f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fPr>
                      <m:num>
                        <m:limLow>
                          <m:limLow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limLowPr>
                          <m:e>
                            <m:limUpp>
                              <m:limUp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limUpp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e>
                              <m:lim>
                                <m:r>
                                  <a:rPr lang="en-US" altLang="zh-CN" sz="2400" b="0">
                                    <a:solidFill>
                                      <a:srgbClr val="FF0000"/>
                                    </a:solidFill>
                                    <a:latin typeface="Cambria Math" panose="02040503050406030204" pitchFamily="18" charset="0"/>
                                  </a:rPr>
                                  <m:t>7</m:t>
                                </m:r>
                              </m:lim>
                            </m:limUpp>
                          </m:e>
                          <m:lim>
                            <m:r>
                              <a:rPr lang="en-US" altLang="zh-CN" sz="2400" b="0">
                                <a:solidFill>
                                  <a:srgbClr val="FF0000"/>
                                </a:solidFill>
                                <a:latin typeface="Cambria Math" panose="02040503050406030204" pitchFamily="18" charset="0"/>
                              </a:rPr>
                              <m:t>𝑖</m:t>
                            </m:r>
                            <m:r>
                              <a:rPr lang="en-US" altLang="zh-CN" sz="2400" b="0">
                                <a:solidFill>
                                  <a:srgbClr val="FF0000"/>
                                </a:solidFill>
                                <a:latin typeface="Cambria Math" panose="02040503050406030204" pitchFamily="18" charset="0"/>
                              </a:rPr>
                              <m:t>=</m:t>
                            </m:r>
                            <m:r>
                              <a:rPr lang="en-US" altLang="zh-CN" sz="2400" b="0">
                                <a:solidFill>
                                  <a:srgbClr val="FF0000"/>
                                </a:solidFill>
                                <a:latin typeface="Cambria Math" panose="02040503050406030204" pitchFamily="18" charset="0"/>
                              </a:rPr>
                              <m:t>1</m:t>
                            </m:r>
                          </m:lim>
                        </m:limLow>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𝑡</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𝑖</m:t>
                            </m:r>
                          </m:sub>
                        </m:sSub>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𝑦</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𝑖</m:t>
                            </m:r>
                          </m:sub>
                        </m:s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7</m:t>
                        </m:r>
                        <m:bar>
                          <m:barPr>
                            <m:pos m:val="top"/>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bar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𝑡</m:t>
                            </m:r>
                          </m:e>
                        </m:bar>
                        <m:bar>
                          <m:barPr>
                            <m:pos m:val="top"/>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bar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𝑦</m:t>
                            </m:r>
                          </m:e>
                        </m:bar>
                      </m:num>
                      <m:den>
                        <m:limLow>
                          <m:limLow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limLowPr>
                          <m:e>
                            <m:limUpp>
                              <m:limUp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limUpp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e>
                              <m:lim>
                                <m:r>
                                  <a:rPr lang="en-US" altLang="zh-CN" sz="2400" b="0">
                                    <a:solidFill>
                                      <a:srgbClr val="FF0000"/>
                                    </a:solidFill>
                                    <a:latin typeface="Cambria Math" panose="02040503050406030204" pitchFamily="18" charset="0"/>
                                  </a:rPr>
                                  <m:t>7</m:t>
                                </m:r>
                              </m:lim>
                            </m:limUpp>
                          </m:e>
                          <m:lim>
                            <m:r>
                              <a:rPr lang="en-US" altLang="zh-CN" sz="2400" b="0">
                                <a:solidFill>
                                  <a:srgbClr val="FF0000"/>
                                </a:solidFill>
                                <a:latin typeface="Cambria Math" panose="02040503050406030204" pitchFamily="18" charset="0"/>
                              </a:rPr>
                              <m:t>𝑖</m:t>
                            </m:r>
                            <m:r>
                              <a:rPr lang="en-US" altLang="zh-CN" sz="2400" b="0">
                                <a:solidFill>
                                  <a:srgbClr val="FF0000"/>
                                </a:solidFill>
                                <a:latin typeface="Cambria Math" panose="02040503050406030204" pitchFamily="18" charset="0"/>
                              </a:rPr>
                              <m:t>=</m:t>
                            </m:r>
                            <m:r>
                              <a:rPr lang="en-US" altLang="zh-CN" sz="2400" b="0">
                                <a:solidFill>
                                  <a:srgbClr val="FF0000"/>
                                </a:solidFill>
                                <a:latin typeface="Cambria Math" panose="02040503050406030204" pitchFamily="18" charset="0"/>
                              </a:rPr>
                              <m:t>1</m:t>
                            </m:r>
                          </m:lim>
                        </m:limLow>
                        <m:sSubSup>
                          <m:sSubSupPr>
                            <m:ctrlPr>
                              <a:rPr lang="en-US" altLang="zh-CN" sz="2400" b="0" i="1">
                                <a:solidFill>
                                  <a:srgbClr val="FF0000"/>
                                </a:solidFill>
                                <a:latin typeface="Cambria Math" panose="02040503050406030204" pitchFamily="18" charset="0"/>
                              </a:rPr>
                            </m:ctrlPr>
                          </m:sSubSup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𝑡</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𝑖</m:t>
                            </m:r>
                          </m:sub>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b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7</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bar>
                              <m:barPr>
                                <m:pos m:val="top"/>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bar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𝑡</m:t>
                                </m:r>
                              </m:e>
                            </m:bar>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den>
                    </m:f>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f>
                      <m:f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fPr>
                      <m:num>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1845</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7</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0</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37</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500</m:t>
                        </m:r>
                      </m:num>
                      <m:den>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0</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55</m:t>
                        </m:r>
                      </m:den>
                    </m:f>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1000</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2400" dirty="0"/>
              </a:p>
              <a:p>
                <a:pPr algn="l" latinLnBrk="1">
                  <a:lnSpc>
                    <a:spcPct val="150000"/>
                  </a:lnSpc>
                </a:pPr>
                <a:r>
                  <a:rPr lang="en-US" altLang="zh-CN" sz="2400" b="0" i="0">
                    <a:solidFill>
                      <a:srgbClr val="FF0000"/>
                    </a:solidFill>
                    <a:latin typeface="宋体" panose="02010600030101010101" pitchFamily="2" charset="-122"/>
                    <a:ea typeface="微软雅黑" panose="020B0503020204020204" pitchFamily="34" charset="-122"/>
                    <a:cs typeface="Times New Roman" panose="02020603050405020304" pitchFamily="34" charset="-120"/>
                  </a:rPr>
                  <a:t> </a:t>
                </a: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则</a:t>
                </a:r>
                <a14:m>
                  <m:oMath xmlns:m="http://schemas.openxmlformats.org/officeDocument/2006/math">
                    <m:acc>
                      <m:acc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acc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𝑎</m:t>
                        </m:r>
                      </m:e>
                    </m:acc>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500</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1000</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0</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37</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130</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，所以</a:t>
                </a:r>
                <a14:m>
                  <m:oMath xmlns:m="http://schemas.openxmlformats.org/officeDocument/2006/math">
                    <m:acc>
                      <m:acc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acc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𝑦</m:t>
                        </m:r>
                      </m:e>
                    </m:acc>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1000</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𝑡</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130</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2400" dirty="0"/>
              </a:p>
              <a:p>
                <a:pPr algn="l" latinLnBrk="1">
                  <a:lnSpc>
                    <a:spcPct val="150000"/>
                  </a:lnSpc>
                </a:pPr>
                <a:r>
                  <a:rPr lang="en-US" altLang="zh-CN" sz="2400" b="0" i="0">
                    <a:solidFill>
                      <a:srgbClr val="FF0000"/>
                    </a:solidFill>
                    <a:latin typeface="宋体" panose="02010600030101010101" pitchFamily="2" charset="-122"/>
                    <a:ea typeface="微软雅黑" panose="020B0503020204020204" pitchFamily="34" charset="-122"/>
                    <a:cs typeface="Times New Roman" panose="02020603050405020304" pitchFamily="34" charset="-120"/>
                  </a:rPr>
                  <a:t> </a:t>
                </a: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又因为</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𝑡</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f>
                      <m:f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fPr>
                      <m:num>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num>
                      <m:den>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den>
                    </m:f>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，所以</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𝑦</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关于</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的</a:t>
                </a:r>
                <a:r>
                  <a:rPr lang="zh-CN" altLang="en-US" sz="240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sym typeface="+mn-ea"/>
                  </a:rPr>
                  <a:t>线性</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回归方程为</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𝑦</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f>
                      <m:f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fPr>
                      <m:num>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1000</m:t>
                        </m:r>
                      </m:num>
                      <m:den>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den>
                    </m:f>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130</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2400" dirty="0"/>
              </a:p>
              <a:p>
                <a:pPr algn="l" latinLnBrk="1">
                  <a:lnSpc>
                    <a:spcPct val="150000"/>
                  </a:lnSpc>
                </a:pP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2）当</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100</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时，</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𝑦</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140</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2400" dirty="0"/>
              </a:p>
              <a:p>
                <a:pPr algn="l" latinLnBrk="1">
                  <a:lnSpc>
                    <a:spcPct val="150000"/>
                  </a:lnSpc>
                </a:pPr>
                <a:r>
                  <a:rPr lang="en-US" altLang="zh-CN" sz="2400" b="0" i="0">
                    <a:solidFill>
                      <a:srgbClr val="FF0000"/>
                    </a:solidFill>
                    <a:latin typeface="宋体" panose="02010600030101010101" pitchFamily="2" charset="-122"/>
                    <a:ea typeface="微软雅黑" panose="020B0503020204020204" pitchFamily="34" charset="-122"/>
                    <a:cs typeface="Times New Roman" panose="02020603050405020304" pitchFamily="34" charset="-120"/>
                  </a:rPr>
                  <a:t> </a:t>
                </a: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所以经过</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100天训练后，小明每天解题的平均速度约为140秒.</a:t>
                </a:r>
                <a:endParaRPr lang="en-US" altLang="zh-CN" sz="2400" dirty="0"/>
              </a:p>
            </p:txBody>
          </p:sp>
        </mc:Choice>
        <mc:Fallback>
          <p:sp>
            <p:nvSpPr>
              <p:cNvPr id="2" name="QO_6_AS.50_1#ec7603103?vbadefaultcenterpage=1&amp;parentnodeid=8a444c097&amp;vbahtmlprocessed=1&amp;bbb=1&amp;hasbroken=1"/>
              <p:cNvSpPr>
                <a:spLocks noRot="1" noChangeAspect="1" noMove="1" noResize="1" noEditPoints="1" noAdjustHandles="1" noChangeArrowheads="1" noChangeShapeType="1" noTextEdit="1"/>
              </p:cNvSpPr>
              <p:nvPr/>
            </p:nvSpPr>
            <p:spPr>
              <a:xfrm>
                <a:off x="502920" y="963563"/>
                <a:ext cx="11183112" cy="5155375"/>
              </a:xfrm>
              <a:prstGeom prst="rect">
                <a:avLst/>
              </a:prstGeom>
              <a:blipFill rotWithShape="1">
                <a:blip r:embed="rId1"/>
                <a:stretch>
                  <a:fillRect t="-5" r="1" b="-1440"/>
                </a:stretch>
              </a:blipFill>
            </p:spPr>
            <p:txBody>
              <a:bodyPr/>
              <a:lstStyle/>
              <a:p>
                <a:r>
                  <a:rPr lang="zh-CN" altLang="en-US">
                    <a:noFill/>
                  </a:rPr>
                  <a:t> </a:t>
                </a:r>
              </a:p>
            </p:txBody>
          </p:sp>
        </mc:Fallback>
      </mc:AlternateContent>
    </p:spTree>
  </p:cSld>
  <p:clrMapOvr>
    <a:masterClrMapping/>
  </p:clrMapOvr>
  <p:transition>
    <p:split dir="in"/>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left)">
                                      <p:cBhvr>
                                        <p:cTn id="7" dur="500"/>
                                        <p:tgtEl>
                                          <p:spTgt spid="2">
                                            <p:txEl>
                                              <p:pRg st="0" end="0"/>
                                            </p:txEl>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wipe(left)">
                                      <p:cBhvr>
                                        <p:cTn id="10" dur="500"/>
                                        <p:tgtEl>
                                          <p:spTgt spid="2">
                                            <p:txEl>
                                              <p:pRg st="1" end="1"/>
                                            </p:txEl>
                                          </p:spTgt>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Effect transition="in" filter="wipe(left)">
                                      <p:cBhvr>
                                        <p:cTn id="13" dur="500"/>
                                        <p:tgtEl>
                                          <p:spTgt spid="2">
                                            <p:txEl>
                                              <p:pRg st="2" end="2"/>
                                            </p:txEl>
                                          </p:spTgt>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2">
                                            <p:txEl>
                                              <p:pRg st="3" end="3"/>
                                            </p:txEl>
                                          </p:spTgt>
                                        </p:tgtEl>
                                        <p:attrNameLst>
                                          <p:attrName>style.visibility</p:attrName>
                                        </p:attrNameLst>
                                      </p:cBhvr>
                                      <p:to>
                                        <p:strVal val="visible"/>
                                      </p:to>
                                    </p:set>
                                    <p:animEffect transition="in" filter="wipe(left)">
                                      <p:cBhvr>
                                        <p:cTn id="16" dur="500"/>
                                        <p:tgtEl>
                                          <p:spTgt spid="2">
                                            <p:txEl>
                                              <p:pRg st="3" end="3"/>
                                            </p:txEl>
                                          </p:spTgt>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animEffect transition="in" filter="wipe(left)">
                                      <p:cBhvr>
                                        <p:cTn id="19" dur="500"/>
                                        <p:tgtEl>
                                          <p:spTgt spid="2">
                                            <p:txEl>
                                              <p:pRg st="4" end="4"/>
                                            </p:txEl>
                                          </p:spTgt>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2">
                                            <p:txEl>
                                              <p:pRg st="5" end="5"/>
                                            </p:txEl>
                                          </p:spTgt>
                                        </p:tgtEl>
                                        <p:attrNameLst>
                                          <p:attrName>style.visibility</p:attrName>
                                        </p:attrNameLst>
                                      </p:cBhvr>
                                      <p:to>
                                        <p:strVal val="visible"/>
                                      </p:to>
                                    </p:set>
                                    <p:animEffect transition="in" filter="wipe(left)">
                                      <p:cBhvr>
                                        <p:cTn id="22" dur="500"/>
                                        <p:tgtEl>
                                          <p:spTgt spid="2">
                                            <p:txEl>
                                              <p:pRg st="5" end="5"/>
                                            </p:txEl>
                                          </p:spTgt>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2">
                                            <p:txEl>
                                              <p:pRg st="6" end="6"/>
                                            </p:txEl>
                                          </p:spTgt>
                                        </p:tgtEl>
                                        <p:attrNameLst>
                                          <p:attrName>style.visibility</p:attrName>
                                        </p:attrNameLst>
                                      </p:cBhvr>
                                      <p:to>
                                        <p:strVal val="visible"/>
                                      </p:to>
                                    </p:set>
                                    <p:animEffect transition="in" filter="wipe(left)">
                                      <p:cBhvr>
                                        <p:cTn id="25" dur="500"/>
                                        <p:tgtEl>
                                          <p:spTgt spid="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_6_BD#8100d2ba3?vbadefaultcenterpage=1&amp;parentnodeid=8a444c097&amp;vbahtmlprocessed=1" descr="preencoded.png"/>
          <p:cNvPicPr>
            <a:picLocks noChangeAspect="1"/>
          </p:cNvPicPr>
          <p:nvPr/>
        </p:nvPicPr>
        <p:blipFill>
          <a:blip r:embed="rId1">
            <a:clrChange>
              <a:clrFrom>
                <a:srgbClr val="FFFFFF"/>
              </a:clrFrom>
              <a:clrTo>
                <a:srgbClr val="FFFFFF">
                  <a:alpha val="0"/>
                </a:srgbClr>
              </a:clrTo>
            </a:clrChange>
          </a:blip>
          <a:stretch>
            <a:fillRect/>
          </a:stretch>
        </p:blipFill>
        <p:spPr>
          <a:xfrm>
            <a:off x="4480560" y="2241881"/>
            <a:ext cx="3236976" cy="393192"/>
          </a:xfrm>
          <a:prstGeom prst="rect">
            <a:avLst/>
          </a:prstGeom>
          <a:noFill/>
          <a:extLst>
            <a:ext uri="{909E8E84-426E-40DD-AFC4-6F175D3DCCD1}">
              <a14:hiddenFill xmlns:a14="http://schemas.microsoft.com/office/drawing/2010/main">
                <a:solidFill>
                  <a:scrgbClr r="0" g="0" b="0">
                    <a:alpha val="0"/>
                  </a:scrgbClr>
                </a:solidFill>
              </a14:hiddenFill>
            </a:ext>
          </a:extLst>
        </p:spPr>
      </p:pic>
      <p:sp>
        <p:nvSpPr>
          <p:cNvPr id="3" name="P_6_BD#8100d2ba3?vbadefaultcenterpage=1&amp;parentnodeid=8a444c097&amp;vbahtmlprocessed=1&amp;bbb=1&amp;hasbroken=1"/>
          <p:cNvSpPr/>
          <p:nvPr/>
        </p:nvSpPr>
        <p:spPr>
          <a:xfrm>
            <a:off x="502920" y="2768169"/>
            <a:ext cx="11183112" cy="2135950"/>
          </a:xfrm>
          <a:prstGeom prst="rect">
            <a:avLst/>
          </a:prstGeom>
          <a:noFill/>
        </p:spPr>
        <p:txBody>
          <a:bodyPr wrap="none" lIns="0" tIns="0" rIns="0" bIns="0" rtlCol="0" anchor="t"/>
          <a:lstStyle/>
          <a:p>
            <a:pPr algn="l" latinLnBrk="1">
              <a:lnSpc>
                <a:spcPct val="15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有些非线性回归分析问题并不给出公式，</a:t>
            </a: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这时我们可以画出已知数据的散点图，</a:t>
            </a:r>
            <a:endPar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endParaRPr>
          </a:p>
          <a:p>
            <a:pPr latinLnBrk="1">
              <a:lnSpc>
                <a:spcPct val="150000"/>
              </a:lnSpc>
            </a:pP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把它与学过的各种函数</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（幂函数、指数函数、对数函数等）的图象进行比较</a:t>
            </a: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，挑选</a:t>
            </a:r>
            <a:endPar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endParaRPr>
          </a:p>
          <a:p>
            <a:pPr latinLnBrk="1">
              <a:lnSpc>
                <a:spcPct val="150000"/>
              </a:lnSpc>
            </a:pP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一种跟散点图拟合得最好的函数模型</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，用适当的变量进行变换</a:t>
            </a: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，把问题化为一元线</a:t>
            </a:r>
            <a:endPar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endParaRPr>
          </a:p>
          <a:p>
            <a:pPr latinLnBrk="1">
              <a:lnSpc>
                <a:spcPct val="150000"/>
              </a:lnSpc>
            </a:pP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性回归分析问题</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，使之得到解决.其一般步骤为：</a:t>
            </a:r>
            <a:endParaRPr lang="en-US" altLang="zh-CN" sz="2400" dirty="0"/>
          </a:p>
        </p:txBody>
      </p:sp>
    </p:spTree>
  </p:cSld>
  <p:clrMapOvr>
    <a:masterClrMapping/>
  </p:clrMapOvr>
  <p:transition>
    <p:split dir="in"/>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4" name="图片 113"/>
          <p:cNvPicPr/>
          <p:nvPr/>
        </p:nvPicPr>
        <p:blipFill>
          <a:blip r:embed="rId1"/>
          <a:stretch>
            <a:fillRect/>
          </a:stretch>
        </p:blipFill>
        <p:spPr>
          <a:xfrm>
            <a:off x="2721610" y="1483360"/>
            <a:ext cx="6748780" cy="4208780"/>
          </a:xfrm>
          <a:prstGeom prst="rect">
            <a:avLst/>
          </a:prstGeom>
          <a:noFill/>
          <a:ln w="9525">
            <a:noFill/>
          </a:ln>
        </p:spPr>
      </p:pic>
    </p:spTree>
  </p:cSld>
  <p:clrMapOvr>
    <a:masterClrMapping/>
  </p:clrMapOvr>
  <p:transition>
    <p:split dir="in"/>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_5_BD#5e422d410?vbadefaultcenterpage=1&amp;parentnodeid=344b25955&amp;vbahtmlprocessed=1" descr="preencoded.png"/>
          <p:cNvPicPr>
            <a:picLocks noChangeAspect="1"/>
          </p:cNvPicPr>
          <p:nvPr/>
        </p:nvPicPr>
        <p:blipFill>
          <a:blip r:embed="rId1"/>
          <a:stretch>
            <a:fillRect/>
          </a:stretch>
        </p:blipFill>
        <p:spPr>
          <a:xfrm>
            <a:off x="3813048" y="756000"/>
            <a:ext cx="4562856" cy="530352"/>
          </a:xfrm>
          <a:prstGeom prst="rect">
            <a:avLst/>
          </a:prstGeom>
        </p:spPr>
      </p:pic>
      <mc:AlternateContent xmlns:mc="http://schemas.openxmlformats.org/markup-compatibility/2006">
        <mc:Choice xmlns:a14="http://schemas.microsoft.com/office/drawing/2010/main" Requires="a14">
          <p:sp>
            <p:nvSpPr>
              <p:cNvPr id="3" name="QC_6_BD.51_1#4a222eae9?segpoint=1&amp;vbadefaultcenterpage=1&amp;parentnodeid=5e422d410&amp;vbahtmlprocessed=1&amp;bbb=1&amp;hasbroken=1"/>
              <p:cNvSpPr/>
              <p:nvPr/>
            </p:nvSpPr>
            <p:spPr>
              <a:xfrm>
                <a:off x="502920" y="1419448"/>
                <a:ext cx="11183112" cy="1587500"/>
              </a:xfrm>
              <a:prstGeom prst="rect">
                <a:avLst/>
              </a:prstGeom>
              <a:noFill/>
            </p:spPr>
            <p:txBody>
              <a:bodyPr wrap="none" lIns="0" tIns="0" rIns="0" bIns="0" rtlCol="0" anchor="t"/>
              <a:lstStyle/>
              <a:p>
                <a:pPr algn="l" latinLnBrk="1">
                  <a:lnSpc>
                    <a:spcPct val="150000"/>
                  </a:lnSpc>
                </a:pPr>
                <a:r>
                  <a:rPr lang="en-US" altLang="zh-CN" sz="2400" b="1"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1.</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（多选题）</a:t>
                </a:r>
                <a:r>
                  <a:rPr lang="en-US" altLang="zh-CN" sz="2400" b="0" i="0" dirty="0">
                    <a:solidFill>
                      <a:srgbClr val="E81B23"/>
                    </a:solidFill>
                    <a:latin typeface="Times New Roman" panose="02020603050405020304" pitchFamily="34" charset="0"/>
                    <a:ea typeface="微软雅黑" panose="020B0503020204020204" pitchFamily="34" charset="-122"/>
                    <a:cs typeface="Times New Roman" panose="02020603050405020304" pitchFamily="34" charset="-120"/>
                  </a:rPr>
                  <a:t>（2024 </a:t>
                </a:r>
                <a:r>
                  <a:rPr lang="en-US" altLang="zh-CN" sz="2400" b="1" i="0" dirty="0">
                    <a:solidFill>
                      <a:srgbClr val="E81B23"/>
                    </a:solidFill>
                    <a:latin typeface="Times New Roman" panose="02020603050405020304" pitchFamily="34" charset="0"/>
                    <a:ea typeface="微软雅黑" panose="020B0503020204020204" pitchFamily="34" charset="-122"/>
                    <a:cs typeface="Times New Roman" panose="02020603050405020304" pitchFamily="34" charset="-120"/>
                  </a:rPr>
                  <a:t>·</a:t>
                </a:r>
                <a:r>
                  <a:rPr lang="en-US" altLang="zh-CN" sz="2400" b="0" i="0" dirty="0">
                    <a:solidFill>
                      <a:srgbClr val="E81B23"/>
                    </a:solidFill>
                    <a:latin typeface="Times New Roman" panose="02020603050405020304" pitchFamily="34" charset="0"/>
                    <a:ea typeface="微软雅黑" panose="020B0503020204020204" pitchFamily="34" charset="-122"/>
                    <a:cs typeface="Times New Roman" panose="02020603050405020304" pitchFamily="34" charset="-120"/>
                  </a:rPr>
                  <a:t> 安庆模拟）</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某市物价部门对5家商场的某商品一天的销售量及其</a:t>
                </a:r>
                <a:endPar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endParaRPr>
              </a:p>
              <a:p>
                <a:pPr latinLnBrk="1">
                  <a:lnSpc>
                    <a:spcPct val="15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价格进行调查，5家商场的售价</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oMath>
                </a14:m>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（单位：元）和销售量</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𝑦</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r>
                  <a:rPr lang="en-US" altLang="zh-CN" sz="2400" b="0" i="0" dirty="0" err="1">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单位：件）之间的一组数</a:t>
                </a:r>
                <a:endPar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endParaRPr>
              </a:p>
              <a:p>
                <a:pPr latinLnBrk="1">
                  <a:lnSpc>
                    <a:spcPct val="150000"/>
                  </a:lnSpc>
                </a:pPr>
                <a:r>
                  <a:rPr lang="en-US" altLang="zh-CN" sz="2400" b="0" i="0" dirty="0" err="1">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据如表所示</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2400" dirty="0"/>
              </a:p>
            </p:txBody>
          </p:sp>
        </mc:Choice>
        <mc:Fallback>
          <p:sp>
            <p:nvSpPr>
              <p:cNvPr id="3" name="QC_6_BD.51_1#4a222eae9?segpoint=1&amp;vbadefaultcenterpage=1&amp;parentnodeid=5e422d410&amp;vbahtmlprocessed=1&amp;bbb=1&amp;hasbroken=1"/>
              <p:cNvSpPr>
                <a:spLocks noRot="1" noChangeAspect="1" noMove="1" noResize="1" noEditPoints="1" noAdjustHandles="1" noChangeArrowheads="1" noChangeShapeType="1" noTextEdit="1"/>
              </p:cNvSpPr>
              <p:nvPr/>
            </p:nvSpPr>
            <p:spPr>
              <a:xfrm>
                <a:off x="502920" y="1419448"/>
                <a:ext cx="11183112" cy="1587500"/>
              </a:xfrm>
              <a:prstGeom prst="rect">
                <a:avLst/>
              </a:prstGeom>
              <a:blipFill rotWithShape="1">
                <a:blip r:embed="rId2"/>
                <a:stretch>
                  <a:fillRect t="-14" r="-1827" b="-366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graphicFrame>
            <p:nvGraphicFramePr>
              <p:cNvPr id="34" name="QC_6_BD.51_2#4a222eae9?colgroup=9,3,6,3,6,3&amp;vbadefaultcenterpage=1&amp;parentnodeid=5e422d410&amp;vbahtmlprocessed=1"/>
              <p:cNvGraphicFramePr>
                <a:graphicFrameLocks noGrp="1"/>
              </p:cNvGraphicFramePr>
              <p:nvPr/>
            </p:nvGraphicFramePr>
            <p:xfrm>
              <a:off x="502920" y="3146648"/>
              <a:ext cx="11128248" cy="870712"/>
            </p:xfrm>
            <a:graphic>
              <a:graphicData uri="http://schemas.openxmlformats.org/drawingml/2006/table">
                <a:tbl>
                  <a:tblPr/>
                  <a:tblGrid>
                    <a:gridCol w="2898648"/>
                    <a:gridCol w="1335024"/>
                    <a:gridCol w="2112264"/>
                    <a:gridCol w="1335024"/>
                    <a:gridCol w="2112264"/>
                    <a:gridCol w="1335024"/>
                  </a:tblGrid>
                  <a:tr h="435356">
                    <a:tc>
                      <a:txBody>
                        <a:bodyPr/>
                        <a:lstStyle/>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售价</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元</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9</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9.5</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10</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10.5</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11</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r>
                  <a:tr h="435356">
                    <a:tc>
                      <a:txBody>
                        <a:bodyPr/>
                        <a:lstStyle/>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销售量</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𝑦</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件</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11</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10</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8</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6</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5</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r>
                </a:tbl>
              </a:graphicData>
            </a:graphic>
          </p:graphicFrame>
        </mc:Choice>
        <mc:Fallback xmlns="">
          <p:graphicFrame>
            <p:nvGraphicFramePr>
              <p:cNvPr id="34" name="QC_6_BD.51_2#4a222eae9?colgroup=9,3,6,3,6,3&amp;vbadefaultcenterpage=1&amp;parentnodeid=5e422d410&amp;vbahtmlprocessed=1"/>
              <p:cNvGraphicFramePr>
                <a:graphicFrameLocks noGrp="1"/>
              </p:cNvGraphicFramePr>
              <p:nvPr/>
            </p:nvGraphicFramePr>
            <p:xfrm>
              <a:off x="502920" y="3146648"/>
              <a:ext cx="11128248" cy="870712"/>
            </p:xfrm>
            <a:graphic>
              <a:graphicData uri="http://schemas.openxmlformats.org/drawingml/2006/table">
                <a:tbl>
                  <a:tblPr/>
                  <a:tblGrid>
                    <a:gridCol w="2898648"/>
                    <a:gridCol w="1335024"/>
                    <a:gridCol w="2112264"/>
                    <a:gridCol w="1335024"/>
                    <a:gridCol w="2112264"/>
                    <a:gridCol w="1335024"/>
                  </a:tblGrid>
                  <a:tr h="474980">
                    <a:tc>
                      <a:txBody>
                        <a:bodyPr/>
                        <a:lstStyle/>
                        <a:p>
                          <a:endParaRPr lang="zh-CN"/>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blipFill>
                          <a:blip r:embed="rId3"/>
                        </a:blipFill>
                      </a:tcPr>
                    </a:tc>
                    <a:tc>
                      <a:txBody>
                        <a:bodyPr/>
                        <a:lstStyle/>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9</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9.5</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10</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10.5</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11</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r>
                  <a:tr h="474980">
                    <a:tc>
                      <a:txBody>
                        <a:bodyPr/>
                        <a:lstStyle/>
                        <a:p>
                          <a:endParaRPr lang="zh-CN"/>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blipFill>
                          <a:blip r:embed="rId3"/>
                        </a:blipFill>
                      </a:tcPr>
                    </a:tc>
                    <a:tc>
                      <a:txBody>
                        <a:bodyPr/>
                        <a:lstStyle/>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11</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10</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8</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6</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5</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r>
                </a:tbl>
              </a:graphicData>
            </a:graphic>
          </p:graphicFrame>
        </mc:Fallback>
      </mc:AlternateContent>
      <mc:AlternateContent xmlns:mc="http://schemas.openxmlformats.org/markup-compatibility/2006">
        <mc:Choice xmlns:a14="http://schemas.microsoft.com/office/drawing/2010/main" Requires="a14">
          <p:sp>
            <p:nvSpPr>
              <p:cNvPr id="5" name="QC_6_BD.51_3#4a222eae9?vbadefaultcenterpage=1&amp;parentnodeid=5e422d410&amp;vbahtmlprocessed=1&amp;bbb=1&amp;hasbroken=1"/>
              <p:cNvSpPr/>
              <p:nvPr/>
            </p:nvSpPr>
            <p:spPr>
              <a:xfrm>
                <a:off x="502920" y="4149948"/>
                <a:ext cx="11183112" cy="1034669"/>
              </a:xfrm>
              <a:prstGeom prst="rect">
                <a:avLst/>
              </a:prstGeom>
              <a:noFill/>
            </p:spPr>
            <p:txBody>
              <a:bodyPr wrap="none" lIns="0" tIns="0" rIns="0" bIns="0" rtlCol="0" anchor="t"/>
              <a:lstStyle/>
              <a:p>
                <a:pPr algn="l" latinLnBrk="1">
                  <a:lnSpc>
                    <a:spcPct val="15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根据表中数据得到</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𝑦</m:t>
                    </m:r>
                  </m:oMath>
                </a14:m>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关于</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oMath>
                </a14:m>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的</a:t>
                </a:r>
                <a:r>
                  <a:rPr lang="zh-CN" altLang="en-US"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线性</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回归方程是</a:t>
                </a:r>
                <a14:m>
                  <m:oMath xmlns:m="http://schemas.openxmlformats.org/officeDocument/2006/math">
                    <m:acc>
                      <m:acc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acc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𝑦</m:t>
                        </m:r>
                      </m:e>
                    </m:acc>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3</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2</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acc>
                      <m:acc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acc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𝑎</m:t>
                        </m:r>
                      </m:e>
                    </m:acc>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，则下列说法正确的是</a:t>
                </a:r>
                <a:endPar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endParaRPr>
              </a:p>
              <a:p>
                <a:pPr latinLnBrk="1">
                  <a:lnSpc>
                    <a:spcPct val="150000"/>
                  </a:lnSpc>
                </a:pP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r>
                  <a:rPr lang="en-US" altLang="zh-CN" sz="2400" b="0" i="0">
                    <a:solidFill>
                      <a:srgbClr val="00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1" i="0">
                    <a:solidFill>
                      <a:srgbClr val="00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r>
                  <a:rPr lang="en-US" altLang="zh-CN" sz="2400" b="0" i="0">
                    <a:solidFill>
                      <a:srgbClr val="00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2400" dirty="0"/>
              </a:p>
            </p:txBody>
          </p:sp>
        </mc:Choice>
        <mc:Fallback>
          <p:sp>
            <p:nvSpPr>
              <p:cNvPr id="5" name="QC_6_BD.51_3#4a222eae9?vbadefaultcenterpage=1&amp;parentnodeid=5e422d410&amp;vbahtmlprocessed=1&amp;bbb=1&amp;hasbroken=1"/>
              <p:cNvSpPr>
                <a:spLocks noRot="1" noChangeAspect="1" noMove="1" noResize="1" noEditPoints="1" noAdjustHandles="1" noChangeArrowheads="1" noChangeShapeType="1" noTextEdit="1"/>
              </p:cNvSpPr>
              <p:nvPr/>
            </p:nvSpPr>
            <p:spPr>
              <a:xfrm>
                <a:off x="502920" y="4149948"/>
                <a:ext cx="11183112" cy="1034669"/>
              </a:xfrm>
              <a:prstGeom prst="rect">
                <a:avLst/>
              </a:prstGeom>
              <a:blipFill rotWithShape="1">
                <a:blip r:embed="rId4"/>
                <a:stretch>
                  <a:fillRect t="-22" r="1" b="-6030"/>
                </a:stretch>
              </a:blipFill>
            </p:spPr>
            <p:txBody>
              <a:bodyPr/>
              <a:lstStyle/>
              <a:p>
                <a:r>
                  <a:rPr lang="zh-CN" altLang="en-US">
                    <a:noFill/>
                  </a:rPr>
                  <a:t> </a:t>
                </a:r>
              </a:p>
            </p:txBody>
          </p:sp>
        </mc:Fallback>
      </mc:AlternateContent>
      <p:sp>
        <p:nvSpPr>
          <p:cNvPr id="6" name="QC_6_AN.52_1#4a222eae9.bracket?vbadefaultcenterpage=1&amp;parentnodeid=5e422d410&amp;vbapositionanswer=23&amp;vbahtmlprocessed=1"/>
          <p:cNvSpPr/>
          <p:nvPr/>
        </p:nvSpPr>
        <p:spPr>
          <a:xfrm>
            <a:off x="795020" y="4698588"/>
            <a:ext cx="865188" cy="478600"/>
          </a:xfrm>
          <a:prstGeom prst="rect">
            <a:avLst/>
          </a:prstGeom>
          <a:noFill/>
        </p:spPr>
        <p:txBody>
          <a:bodyPr wrap="none" lIns="0" tIns="0" rIns="0" bIns="0" rtlCol="0" anchor="t"/>
          <a:lstStyle/>
          <a:p>
            <a:pPr marL="0" algn="ctr" latinLnBrk="1">
              <a:lnSpc>
                <a:spcPts val="4200"/>
              </a:lnSpc>
            </a:pPr>
            <a:r>
              <a:rPr lang="en-US" altLang="zh-CN" sz="2400" b="1"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ABC</a:t>
            </a:r>
            <a:endParaRPr lang="en-US" altLang="zh-CN" sz="2400" dirty="0"/>
          </a:p>
        </p:txBody>
      </p:sp>
      <mc:AlternateContent xmlns:mc="http://schemas.openxmlformats.org/markup-compatibility/2006">
        <mc:Choice xmlns:a14="http://schemas.microsoft.com/office/drawing/2010/main" Requires="a14">
          <p:sp>
            <p:nvSpPr>
              <p:cNvPr id="7" name="QC_6_BD.53_1#4a222eae9.choices?vbadefaultcenterpage=1&amp;parentnodeid=5e422d410&amp;vbahtmlprocessed=1"/>
              <p:cNvSpPr/>
              <p:nvPr/>
            </p:nvSpPr>
            <p:spPr>
              <a:xfrm>
                <a:off x="502920" y="5191348"/>
                <a:ext cx="11183112" cy="1034669"/>
              </a:xfrm>
              <a:prstGeom prst="rect">
                <a:avLst/>
              </a:prstGeom>
              <a:noFill/>
            </p:spPr>
            <p:txBody>
              <a:bodyPr wrap="square" lIns="0" tIns="0" rIns="0" bIns="0" rtlCol="0" anchor="t"/>
              <a:lstStyle/>
              <a:p>
                <a:pPr latinLnBrk="1">
                  <a:lnSpc>
                    <a:spcPct val="150000"/>
                  </a:lnSpc>
                  <a:tabLst>
                    <a:tab pos="5699125" algn="l"/>
                  </a:tabLst>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a:t>
                </a:r>
                <a14:m>
                  <m:oMath xmlns:m="http://schemas.openxmlformats.org/officeDocument/2006/math">
                    <m:acc>
                      <m:acc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acc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𝑎</m:t>
                        </m:r>
                      </m:e>
                    </m:acc>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40</m:t>
                    </m:r>
                  </m:oMath>
                </a14:m>
                <a:r>
                  <a:rPr lang="en-US" altLang="zh-CN" sz="2400" b="0" i="0" spc="-10300">
                    <a:solidFill>
                      <a:srgbClr val="00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B</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.回归直线过点</a:t>
                </a:r>
                <a14:m>
                  <m:oMath xmlns:m="http://schemas.openxmlformats.org/officeDocument/2006/math">
                    <m:d>
                      <m:d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10</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8</m:t>
                        </m:r>
                      </m:e>
                    </m:d>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endParaRPr lang="en-US" altLang="zh-CN" sz="2400" dirty="0"/>
              </a:p>
              <a:p>
                <a:pPr latinLnBrk="1">
                  <a:lnSpc>
                    <a:spcPct val="150000"/>
                  </a:lnSpc>
                  <a:tabLst>
                    <a:tab pos="5699125" algn="l"/>
                  </a:tabLst>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C.当</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8</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5</m:t>
                    </m:r>
                  </m:oMath>
                </a14:m>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时，</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𝑦</m:t>
                    </m:r>
                  </m:oMath>
                </a14:m>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的估计值为12.8</a:t>
                </a:r>
                <a:r>
                  <a:rPr lang="en-US" altLang="zh-CN" sz="2400" b="0" i="0" spc="-10300">
                    <a:solidFill>
                      <a:srgbClr val="00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D</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.点</a:t>
                </a:r>
                <a14:m>
                  <m:oMath xmlns:m="http://schemas.openxmlformats.org/officeDocument/2006/math">
                    <m:d>
                      <m:d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10</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5</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6</m:t>
                        </m:r>
                      </m:e>
                    </m:d>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处的随机误差为0.4</a:t>
                </a:r>
                <a:endParaRPr lang="en-US" altLang="zh-CN" sz="2400" dirty="0"/>
              </a:p>
            </p:txBody>
          </p:sp>
        </mc:Choice>
        <mc:Fallback>
          <p:sp>
            <p:nvSpPr>
              <p:cNvPr id="7" name="QC_6_BD.53_1#4a222eae9.choices?vbadefaultcenterpage=1&amp;parentnodeid=5e422d410&amp;vbahtmlprocessed=1"/>
              <p:cNvSpPr>
                <a:spLocks noRot="1" noChangeAspect="1" noMove="1" noResize="1" noEditPoints="1" noAdjustHandles="1" noChangeArrowheads="1" noChangeShapeType="1" noTextEdit="1"/>
              </p:cNvSpPr>
              <p:nvPr/>
            </p:nvSpPr>
            <p:spPr>
              <a:xfrm>
                <a:off x="502920" y="5191348"/>
                <a:ext cx="11183112" cy="1034669"/>
              </a:xfrm>
              <a:prstGeom prst="rect">
                <a:avLst/>
              </a:prstGeom>
              <a:blipFill rotWithShape="1">
                <a:blip r:embed="rId5"/>
                <a:stretch>
                  <a:fillRect t="-22" r="1" b="-6030"/>
                </a:stretch>
              </a:blipFill>
            </p:spPr>
            <p:txBody>
              <a:bodyPr/>
              <a:lstStyle/>
              <a:p>
                <a:r>
                  <a:rPr lang="zh-CN" altLang="en-US">
                    <a:noFill/>
                  </a:rPr>
                  <a:t> </a:t>
                </a:r>
              </a:p>
            </p:txBody>
          </p:sp>
        </mc:Fallback>
      </mc:AlternateContent>
    </p:spTree>
  </p:cSld>
  <p:clrMapOvr>
    <a:masterClrMapping/>
  </p:clrMapOvr>
  <p:transition>
    <p:split dir="in"/>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
                                            <p:bg/>
                                          </p:spTgt>
                                        </p:tgtEl>
                                        <p:attrNameLst>
                                          <p:attrName>style.visibility</p:attrName>
                                        </p:attrNameLst>
                                      </p:cBhvr>
                                      <p:to>
                                        <p:strVal val="visible"/>
                                      </p:to>
                                    </p:set>
                                    <p:animEffect transition="in" filter="wipe(left)">
                                      <p:cBhvr>
                                        <p:cTn id="7" dur="500"/>
                                        <p:tgtEl>
                                          <p:spTgt spid="6">
                                            <p:bg/>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6">
                                            <p:txEl>
                                              <p:pRg st="0" end="0"/>
                                            </p:txEl>
                                          </p:spTgt>
                                        </p:tgtEl>
                                        <p:attrNameLst>
                                          <p:attrName>style.visibility</p:attrName>
                                        </p:attrNameLst>
                                      </p:cBhvr>
                                      <p:to>
                                        <p:strVal val="visible"/>
                                      </p:to>
                                    </p:set>
                                    <p:animEffect transition="in" filter="wipe(left)">
                                      <p:cBhvr>
                                        <p:cTn id="10"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QC_6_AS.54_1#4a222eae9?vbadefaultcenterpage=1&amp;parentnodeid=5e422d410&amp;vbahtmlprocessed=1&amp;bbb=1&amp;hasbroken=1"/>
              <p:cNvSpPr/>
              <p:nvPr/>
            </p:nvSpPr>
            <p:spPr>
              <a:xfrm>
                <a:off x="502920" y="2275473"/>
                <a:ext cx="11183112" cy="2595055"/>
              </a:xfrm>
              <a:prstGeom prst="rect">
                <a:avLst/>
              </a:prstGeom>
              <a:noFill/>
            </p:spPr>
            <p:txBody>
              <a:bodyPr wrap="none" lIns="0" tIns="0" rIns="0" bIns="0" rtlCol="0" anchor="t"/>
              <a:lstStyle/>
              <a:p>
                <a:pPr algn="l" latinLnBrk="1">
                  <a:lnSpc>
                    <a:spcPct val="150000"/>
                  </a:lnSpc>
                </a:pPr>
                <a:r>
                  <a:rPr lang="en-US" altLang="zh-CN" sz="2400" b="1"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解析</a:t>
                </a:r>
                <a:r>
                  <a:rPr lang="en-US" altLang="zh-CN" sz="2400" b="1" i="0" dirty="0">
                    <a:solidFill>
                      <a:srgbClr val="FF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由表中数据得</a:t>
                </a:r>
                <a14:m>
                  <m:oMath xmlns:m="http://schemas.openxmlformats.org/officeDocument/2006/math">
                    <m:bar>
                      <m:barPr>
                        <m:pos m:val="top"/>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bar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e>
                    </m:ba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f>
                      <m:f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fPr>
                      <m:num>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num>
                      <m:den>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5</m:t>
                        </m:r>
                      </m:den>
                    </m:f>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9</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9</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5</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10</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10</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5</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11</m:t>
                        </m:r>
                      </m:e>
                    </m:d>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10</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endParaRPr>
              </a:p>
              <a:p>
                <a:pPr latinLnBrk="1">
                  <a:lnSpc>
                    <a:spcPct val="150000"/>
                  </a:lnSpc>
                </a:pPr>
                <a14:m>
                  <m:oMath xmlns:m="http://schemas.openxmlformats.org/officeDocument/2006/math">
                    <m:bar>
                      <m:barPr>
                        <m:pos m:val="top"/>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bar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𝑦</m:t>
                        </m:r>
                      </m:e>
                    </m:ba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f>
                      <m:f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fPr>
                      <m:num>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num>
                      <m:den>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5</m:t>
                        </m:r>
                      </m:den>
                    </m:f>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11</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10</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8</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6</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5</m:t>
                        </m:r>
                      </m:e>
                    </m:d>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8</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，故回归直线过点</a:t>
                </a:r>
                <a14:m>
                  <m:oMath xmlns:m="http://schemas.openxmlformats.org/officeDocument/2006/math">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10</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8</m:t>
                        </m:r>
                      </m:e>
                    </m:d>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，且</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8</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3</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10</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acc>
                      <m:acc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acc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𝑎</m:t>
                        </m:r>
                      </m:e>
                    </m:acc>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endParaRPr>
              </a:p>
              <a:p>
                <a:pPr latinLnBrk="1">
                  <a:lnSpc>
                    <a:spcPct val="150000"/>
                  </a:lnSpc>
                </a:pP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解得</a:t>
                </a:r>
                <a14:m>
                  <m:oMath xmlns:m="http://schemas.openxmlformats.org/officeDocument/2006/math">
                    <m:acc>
                      <m:acc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acc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𝑎</m:t>
                        </m:r>
                      </m:e>
                    </m:acc>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40</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，故A，B正确.当</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8</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5</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时，</a:t>
                </a:r>
                <a14:m>
                  <m:oMath xmlns:m="http://schemas.openxmlformats.org/officeDocument/2006/math">
                    <m:acc>
                      <m:acc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acc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𝑦</m:t>
                        </m:r>
                      </m:e>
                    </m:acc>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3</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8</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5</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40</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12</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8</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，故C正确</a:t>
                </a: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.点</a:t>
                </a:r>
                <a:endPar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endParaRPr>
              </a:p>
              <a:p>
                <a:pPr latinLnBrk="1">
                  <a:lnSpc>
                    <a:spcPct val="150000"/>
                  </a:lnSpc>
                </a:pPr>
                <a14:m>
                  <m:oMath xmlns:m="http://schemas.openxmlformats.org/officeDocument/2006/math">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10</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5</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6</m:t>
                        </m:r>
                      </m:e>
                    </m:d>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处的随机误差为</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6</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3</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10</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5</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40</m:t>
                        </m:r>
                      </m:e>
                    </m:d>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0</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4</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，故D错误.故选</a:t>
                </a:r>
                <a14:m>
                  <m:oMath xmlns:m="http://schemas.openxmlformats.org/officeDocument/2006/math">
                    <m:r>
                      <m:rPr>
                        <m:sty m:val="p"/>
                      </m:rP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ABC</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2400" dirty="0"/>
              </a:p>
            </p:txBody>
          </p:sp>
        </mc:Choice>
        <mc:Fallback>
          <p:sp>
            <p:nvSpPr>
              <p:cNvPr id="2" name="QC_6_AS.54_1#4a222eae9?vbadefaultcenterpage=1&amp;parentnodeid=5e422d410&amp;vbahtmlprocessed=1&amp;bbb=1&amp;hasbroken=1"/>
              <p:cNvSpPr>
                <a:spLocks noRot="1" noChangeAspect="1" noMove="1" noResize="1" noEditPoints="1" noAdjustHandles="1" noChangeArrowheads="1" noChangeShapeType="1" noTextEdit="1"/>
              </p:cNvSpPr>
              <p:nvPr/>
            </p:nvSpPr>
            <p:spPr>
              <a:xfrm>
                <a:off x="502920" y="2275473"/>
                <a:ext cx="11183112" cy="2595055"/>
              </a:xfrm>
              <a:prstGeom prst="rect">
                <a:avLst/>
              </a:prstGeom>
              <a:blipFill rotWithShape="1">
                <a:blip r:embed="rId1"/>
                <a:stretch>
                  <a:fillRect t="-10" r="-73" b="-2713"/>
                </a:stretch>
              </a:blipFill>
            </p:spPr>
            <p:txBody>
              <a:bodyPr/>
              <a:lstStyle/>
              <a:p>
                <a:r>
                  <a:rPr lang="zh-CN" altLang="en-US">
                    <a:noFill/>
                  </a:rPr>
                  <a:t> </a:t>
                </a:r>
              </a:p>
            </p:txBody>
          </p:sp>
        </mc:Fallback>
      </mc:AlternateContent>
    </p:spTree>
  </p:cSld>
  <p:clrMapOvr>
    <a:masterClrMapping/>
  </p:clrMapOvr>
  <p:transition>
    <p:split dir="in"/>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bg/>
                                          </p:spTgt>
                                        </p:tgtEl>
                                        <p:attrNameLst>
                                          <p:attrName>style.visibility</p:attrName>
                                        </p:attrNameLst>
                                      </p:cBhvr>
                                      <p:to>
                                        <p:strVal val="visible"/>
                                      </p:to>
                                    </p:set>
                                    <p:animEffect transition="in" filter="wipe(left)">
                                      <p:cBhvr>
                                        <p:cTn id="7" dur="500"/>
                                        <p:tgtEl>
                                          <p:spTgt spid="2">
                                            <p:bg/>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
                                            <p:txEl>
                                              <p:pRg st="0" end="0"/>
                                            </p:txEl>
                                          </p:spTgt>
                                        </p:tgtEl>
                                        <p:attrNameLst>
                                          <p:attrName>style.visibility</p:attrName>
                                        </p:attrNameLst>
                                      </p:cBhvr>
                                      <p:to>
                                        <p:strVal val="visible"/>
                                      </p:to>
                                    </p:set>
                                    <p:animEffect transition="in" filter="wipe(left)">
                                      <p:cBhvr>
                                        <p:cTn id="10" dur="500"/>
                                        <p:tgtEl>
                                          <p:spTgt spid="2">
                                            <p:txEl>
                                              <p:pRg st="0" end="0"/>
                                            </p:txEl>
                                          </p:spTgt>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animEffect transition="in" filter="wipe(left)">
                                      <p:cBhvr>
                                        <p:cTn id="13" dur="500"/>
                                        <p:tgtEl>
                                          <p:spTgt spid="2">
                                            <p:txEl>
                                              <p:pRg st="1" end="1"/>
                                            </p:txEl>
                                          </p:spTgt>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2">
                                            <p:txEl>
                                              <p:pRg st="2" end="2"/>
                                            </p:txEl>
                                          </p:spTgt>
                                        </p:tgtEl>
                                        <p:attrNameLst>
                                          <p:attrName>style.visibility</p:attrName>
                                        </p:attrNameLst>
                                      </p:cBhvr>
                                      <p:to>
                                        <p:strVal val="visible"/>
                                      </p:to>
                                    </p:set>
                                    <p:animEffect transition="in" filter="wipe(left)">
                                      <p:cBhvr>
                                        <p:cTn id="16" dur="500"/>
                                        <p:tgtEl>
                                          <p:spTgt spid="2">
                                            <p:txEl>
                                              <p:pRg st="2" end="2"/>
                                            </p:txEl>
                                          </p:spTgt>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animEffect transition="in" filter="wipe(left)">
                                      <p:cBhvr>
                                        <p:cTn id="19" dur="500"/>
                                        <p:tgtEl>
                                          <p:spTgt spid="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QO_6_BD.55_1#b392d8f8f?segpoint=1&amp;vbadefaultcenterpage=1&amp;parentnodeid=5e422d410&amp;vbahtmlprocessed=1&amp;bbb=1&amp;hasbroken=1"/>
              <p:cNvSpPr/>
              <p:nvPr/>
            </p:nvSpPr>
            <p:spPr>
              <a:xfrm>
                <a:off x="502920" y="2062747"/>
                <a:ext cx="11183112" cy="1587310"/>
              </a:xfrm>
              <a:prstGeom prst="rect">
                <a:avLst/>
              </a:prstGeom>
              <a:noFill/>
            </p:spPr>
            <p:txBody>
              <a:bodyPr wrap="none" lIns="0" tIns="0" rIns="0" bIns="0" rtlCol="0" anchor="t"/>
              <a:lstStyle/>
              <a:p>
                <a:pPr algn="l" latinLnBrk="1">
                  <a:lnSpc>
                    <a:spcPct val="150000"/>
                  </a:lnSpc>
                </a:pPr>
                <a:r>
                  <a:rPr lang="en-US" altLang="zh-CN" sz="2400" b="1"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2.</a:t>
                </a:r>
                <a:r>
                  <a:rPr lang="en-US" altLang="zh-CN" sz="2400" b="0" i="0" dirty="0">
                    <a:solidFill>
                      <a:srgbClr val="E81B23"/>
                    </a:solidFill>
                    <a:latin typeface="Times New Roman" panose="02020603050405020304" pitchFamily="34" charset="0"/>
                    <a:ea typeface="微软雅黑" panose="020B0503020204020204" pitchFamily="34" charset="-122"/>
                    <a:cs typeface="Times New Roman" panose="02020603050405020304" pitchFamily="34" charset="-120"/>
                  </a:rPr>
                  <a:t>（2024 </a:t>
                </a:r>
                <a:r>
                  <a:rPr lang="en-US" altLang="zh-CN" sz="2400" b="1" i="0" dirty="0">
                    <a:solidFill>
                      <a:srgbClr val="E81B23"/>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err="1">
                    <a:solidFill>
                      <a:srgbClr val="E81B23"/>
                    </a:solidFill>
                    <a:latin typeface="Times New Roman" panose="02020603050405020304" pitchFamily="34" charset="0"/>
                    <a:ea typeface="微软雅黑" panose="020B0503020204020204" pitchFamily="34" charset="-122"/>
                    <a:cs typeface="Times New Roman" panose="02020603050405020304" pitchFamily="34" charset="-120"/>
                  </a:rPr>
                  <a:t>珠海模拟）</a:t>
                </a:r>
                <a:r>
                  <a:rPr lang="en-US" altLang="zh-CN" sz="2400" b="0" i="0" dirty="0" err="1">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中国茶文化博大精深，已知茶水的口感与茶叶类型以及水温有</a:t>
                </a:r>
                <a:endPar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endParaRPr>
              </a:p>
              <a:p>
                <a:pPr latinLnBrk="1">
                  <a:lnSpc>
                    <a:spcPct val="150000"/>
                  </a:lnSpc>
                </a:pPr>
                <a:r>
                  <a:rPr lang="en-US" altLang="zh-CN" sz="2400" b="0" i="0" dirty="0" err="1">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关.经验表明，某种绿茶用</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85</m:t>
                    </m:r>
                    <m:r>
                      <m:rPr>
                        <m:nor/>
                      </m:rP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m:t> </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oMath>
                </a14:m>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的水泡制，再等到茶水温度降至</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60</m:t>
                    </m:r>
                    <m:r>
                      <m:rPr>
                        <m:nor/>
                      </m:rP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m:t> </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err="1">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时饮用，可以</a:t>
                </a:r>
                <a:endPar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endParaRPr>
              </a:p>
              <a:p>
                <a:pPr latinLnBrk="1">
                  <a:lnSpc>
                    <a:spcPct val="150000"/>
                  </a:lnSpc>
                </a:pPr>
                <a:r>
                  <a:rPr lang="en-US" altLang="zh-CN" sz="2400" b="0" i="0" dirty="0" err="1">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达到最佳口感.某学习研究小组通过测量，得到了下面表格中的数据（室温是</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20</m:t>
                    </m:r>
                    <m:r>
                      <m:rPr>
                        <m:nor/>
                      </m:rP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m:t> </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2400" dirty="0"/>
              </a:p>
            </p:txBody>
          </p:sp>
        </mc:Choice>
        <mc:Fallback>
          <p:sp>
            <p:nvSpPr>
              <p:cNvPr id="2" name="QO_6_BD.55_1#b392d8f8f?segpoint=1&amp;vbadefaultcenterpage=1&amp;parentnodeid=5e422d410&amp;vbahtmlprocessed=1&amp;bbb=1&amp;hasbroken=1"/>
              <p:cNvSpPr>
                <a:spLocks noRot="1" noChangeAspect="1" noMove="1" noResize="1" noEditPoints="1" noAdjustHandles="1" noChangeArrowheads="1" noChangeShapeType="1" noTextEdit="1"/>
              </p:cNvSpPr>
              <p:nvPr/>
            </p:nvSpPr>
            <p:spPr>
              <a:xfrm>
                <a:off x="502920" y="2062747"/>
                <a:ext cx="11183112" cy="1587310"/>
              </a:xfrm>
              <a:prstGeom prst="rect">
                <a:avLst/>
              </a:prstGeom>
              <a:blipFill rotWithShape="1">
                <a:blip r:embed="rId1"/>
                <a:stretch>
                  <a:fillRect t="-17" r="-822" b="-367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graphicFrame>
            <p:nvGraphicFramePr>
              <p:cNvPr id="36" name="QO_6_BD.55_2#b392d8f8f?colgroup=12,4,4,4,4,4&amp;vbadefaultcenterpage=1&amp;parentnodeid=5e422d410&amp;vbahtmlprocessed=1"/>
              <p:cNvGraphicFramePr>
                <a:graphicFrameLocks noGrp="1"/>
              </p:cNvGraphicFramePr>
              <p:nvPr/>
            </p:nvGraphicFramePr>
            <p:xfrm>
              <a:off x="502920" y="3777755"/>
              <a:ext cx="11109960" cy="1305498"/>
            </p:xfrm>
            <a:graphic>
              <a:graphicData uri="http://schemas.openxmlformats.org/drawingml/2006/table">
                <a:tbl>
                  <a:tblPr/>
                  <a:tblGrid>
                    <a:gridCol w="3886200"/>
                    <a:gridCol w="1444752"/>
                    <a:gridCol w="1444752"/>
                    <a:gridCol w="1444752"/>
                    <a:gridCol w="1444752"/>
                    <a:gridCol w="1444752"/>
                  </a:tblGrid>
                  <a:tr h="435166">
                    <a:tc>
                      <a:txBody>
                        <a:bodyPr/>
                        <a:lstStyle/>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泡制时间</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r>
                                <m:rPr>
                                  <m:sty m:val="p"/>
                                </m:rP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min</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0</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1</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2</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3</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4</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r>
                  <a:tr h="435166">
                    <a:tc>
                      <a:txBody>
                        <a:bodyPr/>
                        <a:lstStyle/>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水温</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𝑦</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85</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79</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74</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71</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65</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r>
                  <a:tr h="435166">
                    <a:tc>
                      <a:txBody>
                        <a:bodyPr/>
                        <a:lstStyle/>
                        <a:p>
                          <a:pPr algn="ctr" latinLnBrk="1" hangingPunct="0">
                            <a:lnSpc>
                              <a:spcPct val="130000"/>
                            </a:lnSpc>
                          </a:pPr>
                          <a14:m>
                            <m:oMath xmlns:m="http://schemas.openxmlformats.org/officeDocument/2006/math">
                              <m:r>
                                <m:rPr>
                                  <m:sty m:val="p"/>
                                </m:rP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ln</m:t>
                              </m:r>
                              <m:d>
                                <m:d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𝑦</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20</m:t>
                                  </m:r>
                                </m:e>
                              </m:d>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4.2</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4.1</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4.0</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3.9</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3.8</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r>
                </a:tbl>
              </a:graphicData>
            </a:graphic>
          </p:graphicFrame>
        </mc:Choice>
        <mc:Fallback xmlns="">
          <p:graphicFrame>
            <p:nvGraphicFramePr>
              <p:cNvPr id="36" name="QO_6_BD.55_2#b392d8f8f?colgroup=12,4,4,4,4,4&amp;vbadefaultcenterpage=1&amp;parentnodeid=5e422d410&amp;vbahtmlprocessed=1"/>
              <p:cNvGraphicFramePr>
                <a:graphicFrameLocks noGrp="1"/>
              </p:cNvGraphicFramePr>
              <p:nvPr/>
            </p:nvGraphicFramePr>
            <p:xfrm>
              <a:off x="502920" y="3777755"/>
              <a:ext cx="11109960" cy="1305498"/>
            </p:xfrm>
            <a:graphic>
              <a:graphicData uri="http://schemas.openxmlformats.org/drawingml/2006/table">
                <a:tbl>
                  <a:tblPr/>
                  <a:tblGrid>
                    <a:gridCol w="3886200"/>
                    <a:gridCol w="1444752"/>
                    <a:gridCol w="1444752"/>
                    <a:gridCol w="1444752"/>
                    <a:gridCol w="1444752"/>
                    <a:gridCol w="1444752"/>
                  </a:tblGrid>
                  <a:tr h="474980">
                    <a:tc>
                      <a:txBody>
                        <a:bodyPr/>
                        <a:lstStyle/>
                        <a:p>
                          <a:endParaRPr lang="zh-CN"/>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blipFill>
                          <a:blip r:embed="rId2"/>
                        </a:blipFill>
                      </a:tcPr>
                    </a:tc>
                    <a:tc>
                      <a:txBody>
                        <a:bodyPr/>
                        <a:lstStyle/>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0</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1</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2</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3</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4</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r>
                  <a:tr h="474980">
                    <a:tc>
                      <a:txBody>
                        <a:bodyPr/>
                        <a:lstStyle/>
                        <a:p>
                          <a:endParaRPr lang="zh-CN"/>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blipFill>
                          <a:blip r:embed="rId2"/>
                        </a:blipFill>
                      </a:tcPr>
                    </a:tc>
                    <a:tc>
                      <a:txBody>
                        <a:bodyPr/>
                        <a:lstStyle/>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85</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79</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74</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71</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65</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r>
                  <a:tr h="474980">
                    <a:tc>
                      <a:txBody>
                        <a:bodyPr/>
                        <a:lstStyle/>
                        <a:p>
                          <a:endParaRPr lang="zh-CN"/>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blipFill>
                          <a:blip r:embed="rId2"/>
                        </a:blipFill>
                      </a:tcPr>
                    </a:tc>
                    <a:tc>
                      <a:txBody>
                        <a:bodyPr/>
                        <a:lstStyle/>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4.2</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4.1</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4.0</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3.9</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3.8</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r>
                </a:tbl>
              </a:graphicData>
            </a:graphic>
          </p:graphicFrame>
        </mc:Fallback>
      </mc:AlternateContent>
    </p:spTree>
  </p:cSld>
  <p:clrMapOvr>
    <a:masterClrMapping/>
  </p:clrMapOvr>
  <p:transition>
    <p:split dir="in"/>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QO_6_BD.55_3#b392d8f8f?segpoint=1&amp;vbadefaultcenterpage=1&amp;parentnodeid=5e422d410&amp;vbahtmlprocessed=1&amp;bbb=1&amp;hasbroken=1"/>
              <p:cNvSpPr/>
              <p:nvPr/>
            </p:nvSpPr>
            <p:spPr>
              <a:xfrm>
                <a:off x="502920" y="1043605"/>
                <a:ext cx="11183112" cy="2684590"/>
              </a:xfrm>
              <a:prstGeom prst="rect">
                <a:avLst/>
              </a:prstGeom>
              <a:noFill/>
            </p:spPr>
            <p:txBody>
              <a:bodyPr wrap="none" lIns="0" tIns="0" rIns="0" bIns="0" rtlCol="0" anchor="t"/>
              <a:lstStyle/>
              <a:p>
                <a:pPr algn="l" latinLnBrk="1">
                  <a:lnSpc>
                    <a:spcPct val="15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（1）小组成员根据上面表格中的数据绘制散点图，并根据散点图分布情况</a:t>
                </a: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，考虑到</a:t>
                </a:r>
                <a:endPar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endParaRPr>
              </a:p>
              <a:p>
                <a:pPr latinLnBrk="1">
                  <a:lnSpc>
                    <a:spcPct val="150000"/>
                  </a:lnSpc>
                </a:pP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茶水温度降到室温</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（即</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20</m:t>
                    </m:r>
                    <m:r>
                      <m:rPr>
                        <m:nor/>
                      </m:rP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m:t> </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）就不能再降的事实</a:t>
                </a: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，决定选择函数模型</a:t>
                </a:r>
                <a:endPar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endParaRPr>
              </a:p>
              <a:p>
                <a:pPr latinLnBrk="1">
                  <a:lnSpc>
                    <a:spcPct val="150000"/>
                  </a:lnSpc>
                </a:pP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𝑦</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𝑘</m:t>
                    </m:r>
                    <m:sSup>
                      <m:sSup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𝑐</m:t>
                        </m:r>
                      </m:e>
                      <m:sup>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sup>
                    </m:sSup>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20</m:t>
                    </m:r>
                    <m:d>
                      <m:d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0</m:t>
                        </m:r>
                      </m:e>
                    </m:d>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来刻画.</a:t>
                </a:r>
                <a:endParaRPr lang="en-US" altLang="zh-CN" sz="2400" dirty="0"/>
              </a:p>
              <a:p>
                <a:pPr latinLnBrk="1">
                  <a:lnSpc>
                    <a:spcPct val="150000"/>
                  </a:lnSpc>
                </a:pP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①</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令</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𝑧</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r>
                      <m:rPr>
                        <m:sty m:val="p"/>
                      </m:rP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ln</m:t>
                    </m:r>
                    <m:d>
                      <m:d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𝑦</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20</m:t>
                        </m:r>
                      </m:e>
                    </m:d>
                  </m:oMath>
                </a14:m>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，求出</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𝑧</m:t>
                    </m:r>
                  </m:oMath>
                </a14:m>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关于</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的</a:t>
                </a:r>
                <a:r>
                  <a:rPr lang="zh-CN" altLang="en-US"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线性</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回归方程；</a:t>
                </a:r>
                <a:endParaRPr lang="en-US" altLang="zh-CN" sz="2400" dirty="0"/>
              </a:p>
              <a:p>
                <a:pPr latinLnBrk="1">
                  <a:lnSpc>
                    <a:spcPct val="150000"/>
                  </a:lnSpc>
                </a:pP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②</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利用①的结论，求出</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𝑦</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𝑘</m:t>
                    </m:r>
                    <m:sSup>
                      <m:sSup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𝑐</m:t>
                        </m:r>
                      </m:e>
                      <m:sup>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sup>
                    </m:sSup>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20</m:t>
                    </m:r>
                    <m:d>
                      <m:d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0</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𝑐</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&gt;</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0</m:t>
                        </m:r>
                      </m:e>
                    </m:d>
                  </m:oMath>
                </a14:m>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中的</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𝑘</m:t>
                    </m:r>
                  </m:oMath>
                </a14:m>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与</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𝑐</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2400" dirty="0"/>
              </a:p>
            </p:txBody>
          </p:sp>
        </mc:Choice>
        <mc:Fallback>
          <p:sp>
            <p:nvSpPr>
              <p:cNvPr id="2" name="QO_6_BD.55_3#b392d8f8f?segpoint=1&amp;vbadefaultcenterpage=1&amp;parentnodeid=5e422d410&amp;vbahtmlprocessed=1&amp;bbb=1&amp;hasbroken=1"/>
              <p:cNvSpPr>
                <a:spLocks noRot="1" noChangeAspect="1" noMove="1" noResize="1" noEditPoints="1" noAdjustHandles="1" noChangeArrowheads="1" noChangeShapeType="1" noTextEdit="1"/>
              </p:cNvSpPr>
              <p:nvPr/>
            </p:nvSpPr>
            <p:spPr>
              <a:xfrm>
                <a:off x="502920" y="1043605"/>
                <a:ext cx="11183112" cy="2684590"/>
              </a:xfrm>
              <a:prstGeom prst="rect">
                <a:avLst/>
              </a:prstGeom>
              <a:blipFill rotWithShape="1">
                <a:blip r:embed="rId1"/>
                <a:stretch>
                  <a:fillRect t="-11" r="-237" b="-2172"/>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 name="QO_6_BD.55_4#b392d8f8f?segpoint=1&amp;vbadefaultcenterpage=1&amp;parentnodeid=5e422d410&amp;vbahtmlprocessed=1&amp;bbb=1&amp;hasbroken=1"/>
              <p:cNvSpPr/>
              <p:nvPr/>
            </p:nvSpPr>
            <p:spPr>
              <a:xfrm>
                <a:off x="502920" y="3736513"/>
                <a:ext cx="11183112" cy="2327783"/>
              </a:xfrm>
              <a:prstGeom prst="rect">
                <a:avLst/>
              </a:prstGeom>
              <a:noFill/>
            </p:spPr>
            <p:txBody>
              <a:bodyPr wrap="none" lIns="0" tIns="0" rIns="0" bIns="0" rtlCol="0" anchor="t"/>
              <a:lstStyle/>
              <a:p>
                <a:pPr algn="l" latinLnBrk="1">
                  <a:lnSpc>
                    <a:spcPct val="15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（2）你认为该品种绿茶用</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85</m:t>
                    </m:r>
                    <m:r>
                      <m:rPr>
                        <m:nor/>
                      </m:rP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m:t> </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的水大约泡制多久后饮用，可以达到最佳口感？</a:t>
                </a:r>
                <a:endParaRPr lang="en-US" altLang="zh-CN" sz="2400" dirty="0"/>
              </a:p>
              <a:p>
                <a:pPr latinLnBrk="1">
                  <a:lnSpc>
                    <a:spcPct val="110000"/>
                  </a:lnSpc>
                </a:pP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参考数据</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14:m>
                  <m:oMath xmlns:m="http://schemas.openxmlformats.org/officeDocument/2006/math">
                    <m:sSub>
                      <m:sSub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bPr>
                      <m:e>
                        <m:r>
                          <m:rPr>
                            <m:sty m:val="p"/>
                          </m:rP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log</m:t>
                        </m:r>
                      </m:e>
                      <m:sub>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0</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9</m:t>
                        </m:r>
                      </m:sub>
                    </m:sSub>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0</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6</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4</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8</m:t>
                    </m:r>
                  </m:oMath>
                </a14:m>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14:m>
                  <m:oMath xmlns:m="http://schemas.openxmlformats.org/officeDocument/2006/math">
                    <m:sSup>
                      <m:sSup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pPr>
                      <m:e>
                        <m:r>
                          <m:rPr>
                            <m:sty m:val="p"/>
                          </m:rP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e</m:t>
                        </m:r>
                      </m:e>
                      <m:sup>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0</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1</m:t>
                        </m:r>
                      </m:sup>
                    </m:sSup>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0</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9</m:t>
                    </m:r>
                  </m:oMath>
                </a14:m>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14:m>
                  <m:oMath xmlns:m="http://schemas.openxmlformats.org/officeDocument/2006/math">
                    <m:sSup>
                      <m:sSup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pPr>
                      <m:e>
                        <m:r>
                          <m:rPr>
                            <m:sty m:val="p"/>
                          </m:rP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e</m:t>
                        </m:r>
                      </m:e>
                      <m:sup>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4</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66</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7</m:t>
                    </m:r>
                  </m:oMath>
                </a14:m>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14:m>
                  <m:oMath xmlns:m="http://schemas.openxmlformats.org/officeDocument/2006/math">
                    <m:f>
                      <m:f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fPr>
                      <m:num>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400</m:t>
                        </m:r>
                      </m:num>
                      <m:den>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667</m:t>
                        </m:r>
                      </m:den>
                    </m:f>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0</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6</m:t>
                    </m:r>
                  </m:oMath>
                </a14:m>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.参考公式：</a:t>
                </a:r>
                <a14:m>
                  <m:oMath xmlns:m="http://schemas.openxmlformats.org/officeDocument/2006/math">
                    <m:acc>
                      <m:acc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acc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𝑧</m:t>
                        </m:r>
                      </m:e>
                    </m:acc>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acc>
                      <m:acc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acc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𝑏</m:t>
                        </m:r>
                      </m:e>
                    </m:acc>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acc>
                      <m:acc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acc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𝑎</m:t>
                        </m:r>
                      </m:e>
                    </m:acc>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endParaRPr>
              </a:p>
              <a:p>
                <a:pPr latinLnBrk="1">
                  <a:lnSpc>
                    <a:spcPct val="110000"/>
                  </a:lnSpc>
                </a:pPr>
                <a14:m>
                  <m:oMath xmlns:m="http://schemas.openxmlformats.org/officeDocument/2006/math">
                    <m:acc>
                      <m:acc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acc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𝑏</m:t>
                        </m:r>
                      </m:e>
                    </m:acc>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f>
                      <m:f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fPr>
                      <m:num>
                        <m:limLow>
                          <m:limLow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limLowPr>
                          <m:e>
                            <m:limUpp>
                              <m:limUpp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limUpp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e>
                              <m:lim>
                                <m:r>
                                  <a:rPr lang="en-US" altLang="zh-CN" sz="2400" b="0">
                                    <a:solidFill>
                                      <a:srgbClr val="000000"/>
                                    </a:solidFill>
                                    <a:latin typeface="Cambria Math" panose="02040503050406030204" pitchFamily="18" charset="0"/>
                                  </a:rPr>
                                  <m:t>𝑛</m:t>
                                </m:r>
                              </m:lim>
                            </m:limUpp>
                          </m:e>
                          <m:lim>
                            <m:r>
                              <a:rPr lang="en-US" altLang="zh-CN" sz="2400" b="0">
                                <a:solidFill>
                                  <a:srgbClr val="000000"/>
                                </a:solidFill>
                                <a:latin typeface="Cambria Math" panose="02040503050406030204" pitchFamily="18" charset="0"/>
                              </a:rPr>
                              <m:t>𝑖</m:t>
                            </m:r>
                            <m:r>
                              <a:rPr lang="en-US" altLang="zh-CN" sz="2400" b="0">
                                <a:solidFill>
                                  <a:srgbClr val="000000"/>
                                </a:solidFill>
                                <a:latin typeface="Cambria Math" panose="02040503050406030204" pitchFamily="18" charset="0"/>
                              </a:rPr>
                              <m:t>=</m:t>
                            </m:r>
                            <m:r>
                              <a:rPr lang="en-US" altLang="zh-CN" sz="2400" b="0">
                                <a:solidFill>
                                  <a:srgbClr val="000000"/>
                                </a:solidFill>
                                <a:latin typeface="Cambria Math" panose="02040503050406030204" pitchFamily="18" charset="0"/>
                              </a:rPr>
                              <m:t>1</m:t>
                            </m:r>
                          </m:lim>
                        </m:limLow>
                        <m:d>
                          <m:d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dPr>
                          <m:e>
                            <m:sSub>
                              <m:sSub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e>
                              <m:sub>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𝑖</m:t>
                                </m:r>
                              </m:sub>
                            </m:sSub>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bar>
                              <m:barPr>
                                <m:pos m:val="top"/>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bar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e>
                            </m:bar>
                          </m:e>
                        </m:d>
                        <m:d>
                          <m:d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dPr>
                          <m:e>
                            <m:sSub>
                              <m:sSub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𝑧</m:t>
                                </m:r>
                              </m:e>
                              <m:sub>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𝑖</m:t>
                                </m:r>
                              </m:sub>
                            </m:sSub>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bar>
                              <m:barPr>
                                <m:pos m:val="top"/>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bar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𝑧</m:t>
                                </m:r>
                              </m:e>
                            </m:bar>
                          </m:e>
                        </m:d>
                      </m:num>
                      <m:den>
                        <m:limLow>
                          <m:limLow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limLowPr>
                          <m:e>
                            <m:limUpp>
                              <m:limUpp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limUpp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e>
                              <m:lim>
                                <m:r>
                                  <a:rPr lang="en-US" altLang="zh-CN" sz="2400" b="0">
                                    <a:solidFill>
                                      <a:srgbClr val="000000"/>
                                    </a:solidFill>
                                    <a:latin typeface="Cambria Math" panose="02040503050406030204" pitchFamily="18" charset="0"/>
                                  </a:rPr>
                                  <m:t>𝑛</m:t>
                                </m:r>
                              </m:lim>
                            </m:limUpp>
                          </m:e>
                          <m:lim>
                            <m:r>
                              <a:rPr lang="en-US" altLang="zh-CN" sz="2400" b="0">
                                <a:solidFill>
                                  <a:srgbClr val="000000"/>
                                </a:solidFill>
                                <a:latin typeface="Cambria Math" panose="02040503050406030204" pitchFamily="18" charset="0"/>
                              </a:rPr>
                              <m:t>𝑖</m:t>
                            </m:r>
                            <m:r>
                              <a:rPr lang="en-US" altLang="zh-CN" sz="2400" b="0">
                                <a:solidFill>
                                  <a:srgbClr val="000000"/>
                                </a:solidFill>
                                <a:latin typeface="Cambria Math" panose="02040503050406030204" pitchFamily="18" charset="0"/>
                              </a:rPr>
                              <m:t>=</m:t>
                            </m:r>
                            <m:r>
                              <a:rPr lang="en-US" altLang="zh-CN" sz="2400" b="0">
                                <a:solidFill>
                                  <a:srgbClr val="000000"/>
                                </a:solidFill>
                                <a:latin typeface="Cambria Math" panose="02040503050406030204" pitchFamily="18" charset="0"/>
                              </a:rPr>
                              <m:t>1</m:t>
                            </m:r>
                          </m:lim>
                        </m:limLow>
                        <m:sSup>
                          <m:sSup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pPr>
                          <m:e>
                            <m:d>
                              <m:d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dPr>
                              <m:e>
                                <m:sSub>
                                  <m:sSub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e>
                                  <m:sub>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𝑖</m:t>
                                    </m:r>
                                  </m:sub>
                                </m:sSub>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bar>
                                  <m:barPr>
                                    <m:pos m:val="top"/>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bar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e>
                                </m:bar>
                              </m:e>
                            </m:d>
                          </m:e>
                          <m:sup>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2</m:t>
                            </m:r>
                          </m:sup>
                        </m:sSup>
                      </m:den>
                    </m:f>
                  </m:oMath>
                </a14:m>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14:m>
                  <m:oMath xmlns:m="http://schemas.openxmlformats.org/officeDocument/2006/math">
                    <m:acc>
                      <m:acc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acc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𝑎</m:t>
                        </m:r>
                      </m:e>
                    </m:acc>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bar>
                      <m:barPr>
                        <m:pos m:val="top"/>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bar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𝑧</m:t>
                        </m:r>
                      </m:e>
                    </m:ba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acc>
                      <m:acc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acc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𝑏</m:t>
                        </m:r>
                      </m:e>
                    </m:acc>
                    <m:bar>
                      <m:barPr>
                        <m:pos m:val="top"/>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bar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e>
                    </m:ba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2400" dirty="0"/>
              </a:p>
            </p:txBody>
          </p:sp>
        </mc:Choice>
        <mc:Fallback>
          <p:sp>
            <p:nvSpPr>
              <p:cNvPr id="3" name="QO_6_BD.55_4#b392d8f8f?segpoint=1&amp;vbadefaultcenterpage=1&amp;parentnodeid=5e422d410&amp;vbahtmlprocessed=1&amp;bbb=1&amp;hasbroken=1"/>
              <p:cNvSpPr>
                <a:spLocks noRot="1" noChangeAspect="1" noMove="1" noResize="1" noEditPoints="1" noAdjustHandles="1" noChangeArrowheads="1" noChangeShapeType="1" noTextEdit="1"/>
              </p:cNvSpPr>
              <p:nvPr/>
            </p:nvSpPr>
            <p:spPr>
              <a:xfrm>
                <a:off x="502920" y="3736513"/>
                <a:ext cx="11183112" cy="2327783"/>
              </a:xfrm>
              <a:prstGeom prst="rect">
                <a:avLst/>
              </a:prstGeom>
              <a:blipFill rotWithShape="1">
                <a:blip r:embed="rId2"/>
                <a:stretch>
                  <a:fillRect t="-7" r="1" b="2"/>
                </a:stretch>
              </a:blipFill>
            </p:spPr>
            <p:txBody>
              <a:bodyPr/>
              <a:lstStyle/>
              <a:p>
                <a:r>
                  <a:rPr lang="zh-CN" altLang="en-US">
                    <a:noFill/>
                  </a:rPr>
                  <a:t> </a:t>
                </a:r>
              </a:p>
            </p:txBody>
          </p:sp>
        </mc:Fallback>
      </mc:AlternateContent>
    </p:spTree>
  </p:cSld>
  <p:clrMapOvr>
    <a:masterClrMapping/>
  </p:clrMapOvr>
  <p:transition>
    <p:split dir="in"/>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5" name="P_3_BD#17ce42f65?colgroup=2,6,12,6,5&amp;vbadefaultcenterpage=1&amp;parentnodeid=0d1616dab&amp;vbahtmlprocessed=1&amp;bbb=1&amp;hasbroken=1"/>
              <p:cNvGraphicFramePr>
                <a:graphicFrameLocks noGrp="1"/>
              </p:cNvGraphicFramePr>
              <p:nvPr/>
            </p:nvGraphicFramePr>
            <p:xfrm>
              <a:off x="502920" y="1499820"/>
              <a:ext cx="11146536" cy="4152583"/>
            </p:xfrm>
            <a:graphic>
              <a:graphicData uri="http://schemas.openxmlformats.org/drawingml/2006/table">
                <a:tbl>
                  <a:tblPr/>
                  <a:tblGrid>
                    <a:gridCol w="877824"/>
                    <a:gridCol w="2231136"/>
                    <a:gridCol w="3913632"/>
                    <a:gridCol w="2231136"/>
                    <a:gridCol w="1892808"/>
                  </a:tblGrid>
                  <a:tr h="904621">
                    <a:tc>
                      <a:txBody>
                        <a:bodyPr/>
                        <a:lstStyle/>
                        <a:p>
                          <a:pPr marL="0" indent="0" algn="ctr" latinLnBrk="1" hangingPunct="0">
                            <a:lnSpc>
                              <a:spcPct val="130000"/>
                            </a:lnSpc>
                          </a:pPr>
                          <a:r>
                            <a:rPr lang="en-US" altLang="zh-CN" sz="2400" b="1"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考点</a:t>
                          </a:r>
                          <a:endParaRPr lang="en-US" altLang="zh-CN" sz="2400" b="1"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endParaRPr>
                        </a:p>
                        <a:p>
                          <a:pPr marL="0" lvl="0" indent="0" algn="ctr" latinLnBrk="1" hangingPunct="0">
                            <a:lnSpc>
                              <a:spcPct val="130000"/>
                            </a:lnSpc>
                          </a:pPr>
                          <a:r>
                            <a:rPr lang="en-US" altLang="zh-CN" sz="2400" b="1"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考向</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30000"/>
                            </a:lnSpc>
                          </a:pPr>
                          <a:r>
                            <a:rPr lang="en-US" altLang="zh-CN" sz="2400" b="1"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课标要求</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30000"/>
                            </a:lnSpc>
                          </a:pPr>
                          <a:r>
                            <a:rPr lang="en-US" altLang="zh-CN" sz="2400" b="1"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真题印证</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30000"/>
                            </a:lnSpc>
                          </a:pPr>
                          <a:r>
                            <a:rPr lang="en-US" altLang="zh-CN" sz="2400" b="1"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考频热度</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30000"/>
                            </a:lnSpc>
                          </a:pPr>
                          <a:r>
                            <a:rPr lang="en-US" altLang="zh-CN" sz="2400" b="1"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核心素养</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r>
                  <a:tr h="1386332">
                    <a:tc>
                      <a:txBody>
                        <a:bodyPr/>
                        <a:lstStyle/>
                        <a:p>
                          <a:pPr marL="0" indent="0" algn="ctr" latinLnBrk="1" hangingPunct="0">
                            <a:lnSpc>
                              <a:spcPct val="130000"/>
                            </a:lnSpc>
                          </a:pP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回归</a:t>
                          </a:r>
                          <a:endPar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endParaRPr>
                        </a:p>
                        <a:p>
                          <a:pPr marL="0" lvl="0" indent="0" algn="ctr" latinLnBrk="1" hangingPunct="0">
                            <a:lnSpc>
                              <a:spcPct val="130000"/>
                            </a:lnSpc>
                          </a:pP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分析</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掌握</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2023年天津卷</a:t>
                          </a:r>
                          <a14:m>
                            <m:oMath xmlns:m="http://schemas.openxmlformats.org/officeDocument/2006/math">
                              <m:r>
                                <m:rPr>
                                  <m:sty m:val="p"/>
                                </m:rP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T</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7</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endParaRPr lang="en-US" altLang="zh-CN" sz="1200" dirty="0"/>
                        </a:p>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2022年全国乙卷</a:t>
                          </a:r>
                          <a14:m>
                            <m:oMath xmlns:m="http://schemas.openxmlformats.org/officeDocument/2006/math">
                              <m:r>
                                <m:rPr>
                                  <m:sty m:val="p"/>
                                </m:rP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T</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19</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endParaRPr lang="en-US" altLang="zh-CN" sz="1200" dirty="0"/>
                        </a:p>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2020年全国Ⅱ卷（理）</a:t>
                          </a:r>
                          <a14:m>
                            <m:oMath xmlns:m="http://schemas.openxmlformats.org/officeDocument/2006/math">
                              <m:r>
                                <m:rPr>
                                  <m:sty m:val="p"/>
                                </m:rP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T</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18</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数据分析</a:t>
                          </a:r>
                          <a:endParaRPr lang="en-US" altLang="zh-CN" sz="1200" dirty="0"/>
                        </a:p>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数学运算</a:t>
                          </a:r>
                          <a:endParaRPr lang="en-US" altLang="zh-CN" sz="1200" dirty="0"/>
                        </a:p>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逻辑推理</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r>
                  <a:tr h="1855407">
                    <a:tc>
                      <a:txBody>
                        <a:bodyPr/>
                        <a:lstStyle/>
                        <a:p>
                          <a:pPr marL="0" indent="0" algn="ctr" latinLnBrk="1" hangingPunct="0">
                            <a:lnSpc>
                              <a:spcPct val="130000"/>
                            </a:lnSpc>
                          </a:pP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独立</a:t>
                          </a:r>
                          <a:endPar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endParaRPr>
                        </a:p>
                        <a:p>
                          <a:pPr marL="0" indent="0" algn="ctr" latinLnBrk="1" hangingPunct="0">
                            <a:lnSpc>
                              <a:spcPct val="130000"/>
                            </a:lnSpc>
                          </a:pP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性检</a:t>
                          </a:r>
                          <a:endPar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endParaRPr>
                        </a:p>
                        <a:p>
                          <a:pPr marL="0" lvl="0" indent="0" algn="ctr" latinLnBrk="1" hangingPunct="0">
                            <a:lnSpc>
                              <a:spcPct val="130000"/>
                            </a:lnSpc>
                          </a:pP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验</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理解</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2023年全国甲卷（理）</a:t>
                          </a:r>
                          <a14:m>
                            <m:oMath xmlns:m="http://schemas.openxmlformats.org/officeDocument/2006/math">
                              <m:r>
                                <m:rPr>
                                  <m:sty m:val="p"/>
                                </m:rP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T</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19</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endParaRPr lang="en-US" altLang="zh-CN" sz="1200" dirty="0"/>
                        </a:p>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2023年全国甲卷（文）</a:t>
                          </a:r>
                          <a14:m>
                            <m:oMath xmlns:m="http://schemas.openxmlformats.org/officeDocument/2006/math">
                              <m:r>
                                <m:rPr>
                                  <m:sty m:val="p"/>
                                </m:rP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T</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19</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endParaRPr lang="en-US" altLang="zh-CN" sz="1200" dirty="0"/>
                        </a:p>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2022年新高考Ⅰ卷</a:t>
                          </a:r>
                          <a14:m>
                            <m:oMath xmlns:m="http://schemas.openxmlformats.org/officeDocument/2006/math">
                              <m:r>
                                <m:rPr>
                                  <m:sty m:val="p"/>
                                </m:rP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T</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20</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endParaRPr lang="en-US" altLang="zh-CN" sz="1200" dirty="0"/>
                        </a:p>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2022年全国甲卷（文）</a:t>
                          </a:r>
                          <a14:m>
                            <m:oMath xmlns:m="http://schemas.openxmlformats.org/officeDocument/2006/math">
                              <m:r>
                                <m:rPr>
                                  <m:sty m:val="p"/>
                                </m:rP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T</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17</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数据分析</a:t>
                          </a:r>
                          <a:endParaRPr lang="en-US" altLang="zh-CN" sz="1200" dirty="0"/>
                        </a:p>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数学运算</a:t>
                          </a:r>
                          <a:endParaRPr lang="en-US" altLang="zh-CN" sz="1200" dirty="0"/>
                        </a:p>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逻辑推理</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r>
                </a:tbl>
              </a:graphicData>
            </a:graphic>
          </p:graphicFrame>
        </mc:Choice>
        <mc:Fallback xmlns="">
          <p:graphicFrame>
            <p:nvGraphicFramePr>
              <p:cNvPr id="5" name="P_3_BD#17ce42f65?colgroup=2,6,12,6,5&amp;vbadefaultcenterpage=1&amp;parentnodeid=0d1616dab&amp;vbahtmlprocessed=1&amp;bbb=1&amp;hasbroken=1"/>
              <p:cNvGraphicFramePr>
                <a:graphicFrameLocks noGrp="1"/>
              </p:cNvGraphicFramePr>
              <p:nvPr/>
            </p:nvGraphicFramePr>
            <p:xfrm>
              <a:off x="502920" y="1499820"/>
              <a:ext cx="11146536" cy="4152583"/>
            </p:xfrm>
            <a:graphic>
              <a:graphicData uri="http://schemas.openxmlformats.org/drawingml/2006/table">
                <a:tbl>
                  <a:tblPr/>
                  <a:tblGrid>
                    <a:gridCol w="877824"/>
                    <a:gridCol w="2231136"/>
                    <a:gridCol w="3913632"/>
                    <a:gridCol w="2231136"/>
                    <a:gridCol w="1892808"/>
                  </a:tblGrid>
                  <a:tr h="904621">
                    <a:tc>
                      <a:txBody>
                        <a:bodyPr/>
                        <a:lstStyle/>
                        <a:p>
                          <a:pPr marL="0" indent="0" algn="ctr" latinLnBrk="1" hangingPunct="0">
                            <a:lnSpc>
                              <a:spcPct val="130000"/>
                            </a:lnSpc>
                          </a:pPr>
                          <a:r>
                            <a:rPr lang="en-US" altLang="zh-CN" sz="2400" b="1"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考点</a:t>
                          </a:r>
                          <a:endParaRPr lang="en-US" altLang="zh-CN" sz="2400" b="1"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endParaRPr>
                        </a:p>
                        <a:p>
                          <a:pPr marL="0" lvl="0" indent="0" algn="ctr" latinLnBrk="1" hangingPunct="0">
                            <a:lnSpc>
                              <a:spcPct val="130000"/>
                            </a:lnSpc>
                          </a:pPr>
                          <a:r>
                            <a:rPr lang="en-US" altLang="zh-CN" sz="2400" b="1"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考向</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30000"/>
                            </a:lnSpc>
                          </a:pPr>
                          <a:r>
                            <a:rPr lang="en-US" altLang="zh-CN" sz="2400" b="1"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课标要求</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30000"/>
                            </a:lnSpc>
                          </a:pPr>
                          <a:r>
                            <a:rPr lang="en-US" altLang="zh-CN" sz="2400" b="1"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真题印证</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30000"/>
                            </a:lnSpc>
                          </a:pPr>
                          <a:r>
                            <a:rPr lang="en-US" altLang="zh-CN" sz="2400" b="1"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考频热度</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30000"/>
                            </a:lnSpc>
                          </a:pPr>
                          <a:r>
                            <a:rPr lang="en-US" altLang="zh-CN" sz="2400" b="1"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核心素养</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r>
                  <a:tr h="1424940">
                    <a:tc>
                      <a:txBody>
                        <a:bodyPr/>
                        <a:lstStyle/>
                        <a:p>
                          <a:pPr marL="0" indent="0" algn="ctr" latinLnBrk="1" hangingPunct="0">
                            <a:lnSpc>
                              <a:spcPct val="130000"/>
                            </a:lnSpc>
                          </a:pP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回归</a:t>
                          </a:r>
                          <a:endPar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endParaRPr>
                        </a:p>
                        <a:p>
                          <a:pPr marL="0" lvl="0" indent="0" algn="ctr" latinLnBrk="1" hangingPunct="0">
                            <a:lnSpc>
                              <a:spcPct val="130000"/>
                            </a:lnSpc>
                          </a:pP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分析</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掌握</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endParaRPr lang="zh-CN"/>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blipFill>
                          <a:blip r:embed="rId1"/>
                        </a:blipFill>
                      </a:tcPr>
                    </a:tc>
                    <a:tc>
                      <a:txBody>
                        <a:bodyPr/>
                        <a:lstStyle/>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数据分析</a:t>
                          </a:r>
                          <a:endParaRPr lang="en-US" altLang="zh-CN" sz="1200" dirty="0"/>
                        </a:p>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数学运算</a:t>
                          </a:r>
                          <a:endParaRPr lang="en-US" altLang="zh-CN" sz="1200" dirty="0"/>
                        </a:p>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逻辑推理</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r>
                  <a:tr h="1899920">
                    <a:tc>
                      <a:txBody>
                        <a:bodyPr/>
                        <a:lstStyle/>
                        <a:p>
                          <a:pPr marL="0" indent="0" algn="ctr" latinLnBrk="1" hangingPunct="0">
                            <a:lnSpc>
                              <a:spcPct val="130000"/>
                            </a:lnSpc>
                          </a:pP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独立</a:t>
                          </a:r>
                          <a:endPar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endParaRPr>
                        </a:p>
                        <a:p>
                          <a:pPr marL="0" indent="0" algn="ctr" latinLnBrk="1" hangingPunct="0">
                            <a:lnSpc>
                              <a:spcPct val="130000"/>
                            </a:lnSpc>
                          </a:pP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性检</a:t>
                          </a:r>
                          <a:endPar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endParaRPr>
                        </a:p>
                        <a:p>
                          <a:pPr marL="0" lvl="0" indent="0" algn="ctr" latinLnBrk="1" hangingPunct="0">
                            <a:lnSpc>
                              <a:spcPct val="130000"/>
                            </a:lnSpc>
                          </a:pP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验</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理解</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endParaRPr lang="zh-CN"/>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blipFill>
                          <a:blip r:embed="rId1"/>
                        </a:blipFill>
                      </a:tcPr>
                    </a:tc>
                    <a:tc>
                      <a:txBody>
                        <a:bodyPr/>
                        <a:lstStyle/>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数据分析</a:t>
                          </a:r>
                          <a:endParaRPr lang="en-US" altLang="zh-CN" sz="1200" dirty="0"/>
                        </a:p>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数学运算</a:t>
                          </a:r>
                          <a:endParaRPr lang="en-US" altLang="zh-CN" sz="1200" dirty="0"/>
                        </a:p>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逻辑推理</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r>
                </a:tbl>
              </a:graphicData>
            </a:graphic>
          </p:graphicFrame>
        </mc:Fallback>
      </mc:AlternateContent>
    </p:spTree>
  </p:cSld>
  <p:clrMapOvr>
    <a:masterClrMapping/>
  </p:clrMapOvr>
  <p:transition>
    <p:split dir="in"/>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QO_6_AS.56_1#b392d8f8f?vbadefaultcenterpage=1&amp;parentnodeid=5e422d410&amp;vbahtmlprocessed=1"/>
              <p:cNvSpPr/>
              <p:nvPr/>
            </p:nvSpPr>
            <p:spPr>
              <a:xfrm>
                <a:off x="502920" y="934512"/>
                <a:ext cx="11183112" cy="5276977"/>
              </a:xfrm>
              <a:prstGeom prst="rect">
                <a:avLst/>
              </a:prstGeom>
              <a:noFill/>
            </p:spPr>
            <p:txBody>
              <a:bodyPr wrap="square" lIns="0" tIns="0" rIns="0" bIns="0" rtlCol="0" anchor="t"/>
              <a:lstStyle/>
              <a:p>
                <a:pPr algn="l" latinLnBrk="1">
                  <a:lnSpc>
                    <a:spcPct val="150000"/>
                  </a:lnSpc>
                </a:pPr>
                <a:r>
                  <a:rPr lang="en-US" altLang="zh-CN" sz="2400" b="1"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解析</a:t>
                </a:r>
                <a:r>
                  <a:rPr lang="en-US" altLang="zh-CN" sz="2400" b="1" i="0" dirty="0">
                    <a:solidFill>
                      <a:srgbClr val="FF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（1）①设</a:t>
                </a:r>
                <a:r>
                  <a:rPr lang="zh-CN" altLang="en-US"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线性</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回归方程为</a:t>
                </a:r>
                <a14:m>
                  <m:oMath xmlns:m="http://schemas.openxmlformats.org/officeDocument/2006/math">
                    <m:acc>
                      <m:acc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acc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𝑧</m:t>
                        </m:r>
                      </m:e>
                    </m:acc>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acc>
                      <m:acc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acc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𝑏</m:t>
                        </m:r>
                      </m:e>
                    </m:acc>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acc>
                      <m:acc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acc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𝑎</m:t>
                        </m:r>
                      </m:e>
                    </m:acc>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2400" dirty="0"/>
              </a:p>
              <a:p>
                <a:pPr algn="l" latinLnBrk="1">
                  <a:lnSpc>
                    <a:spcPct val="150000"/>
                  </a:lnSpc>
                </a:pPr>
                <a:r>
                  <a:rPr lang="en-US" altLang="zh-CN" sz="2400" b="0" i="0" dirty="0">
                    <a:solidFill>
                      <a:srgbClr val="FF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由题意，得</a:t>
                </a:r>
                <a14:m>
                  <m:oMath xmlns:m="http://schemas.openxmlformats.org/officeDocument/2006/math">
                    <m:bar>
                      <m:barPr>
                        <m:pos m:val="top"/>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bar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e>
                    </m:ba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f>
                      <m:f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fPr>
                      <m:num>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0</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3</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4</m:t>
                        </m:r>
                      </m:num>
                      <m:den>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5</m:t>
                        </m:r>
                      </m:den>
                    </m:f>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14:m>
                  <m:oMath xmlns:m="http://schemas.openxmlformats.org/officeDocument/2006/math">
                    <m:bar>
                      <m:barPr>
                        <m:pos m:val="top"/>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bar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𝑧</m:t>
                        </m:r>
                      </m:e>
                    </m:ba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f>
                      <m:f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fPr>
                      <m:num>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4</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4</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4</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0</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3</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9</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3</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8</m:t>
                        </m:r>
                      </m:num>
                      <m:den>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5</m:t>
                        </m:r>
                      </m:den>
                    </m:f>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4</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2400" dirty="0"/>
              </a:p>
              <a:p>
                <a:pPr algn="l" latinLnBrk="1">
                  <a:lnSpc>
                    <a:spcPct val="110000"/>
                  </a:lnSpc>
                </a:pPr>
                <a:r>
                  <a:rPr lang="en-US" altLang="zh-CN" sz="2400" b="0" i="0" dirty="0">
                    <a:solidFill>
                      <a:srgbClr val="FF0000"/>
                    </a:solidFill>
                    <a:latin typeface="宋体" panose="02010600030101010101" pitchFamily="2" charset="-122"/>
                    <a:ea typeface="宋体" panose="02010600030101010101" pitchFamily="2" charset="-122"/>
                    <a:cs typeface="宋体" panose="02010600030101010101" pitchFamily="34" charset="-120"/>
                  </a:rPr>
                  <a:t> </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limLow>
                      <m:limLow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limLowPr>
                      <m:e>
                        <m:limUpp>
                          <m:limUp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limUpp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e>
                          <m:lim>
                            <m:r>
                              <a:rPr lang="en-US" altLang="zh-CN" sz="2400" b="0">
                                <a:solidFill>
                                  <a:srgbClr val="FF0000"/>
                                </a:solidFill>
                                <a:latin typeface="Cambria Math" panose="02040503050406030204" pitchFamily="18" charset="0"/>
                              </a:rPr>
                              <m:t>5</m:t>
                            </m:r>
                          </m:lim>
                        </m:limUpp>
                      </m:e>
                      <m:lim>
                        <m:r>
                          <a:rPr lang="en-US" altLang="zh-CN" sz="2400" b="0">
                            <a:solidFill>
                              <a:srgbClr val="FF0000"/>
                            </a:solidFill>
                            <a:latin typeface="Cambria Math" panose="02040503050406030204" pitchFamily="18" charset="0"/>
                          </a:rPr>
                          <m:t>𝑖</m:t>
                        </m:r>
                        <m:r>
                          <a:rPr lang="en-US" altLang="zh-CN" sz="2400" b="0">
                            <a:solidFill>
                              <a:srgbClr val="FF0000"/>
                            </a:solidFill>
                            <a:latin typeface="Cambria Math" panose="02040503050406030204" pitchFamily="18" charset="0"/>
                          </a:rPr>
                          <m:t>=</m:t>
                        </m:r>
                        <m:r>
                          <a:rPr lang="en-US" altLang="zh-CN" sz="2400" b="0">
                            <a:solidFill>
                              <a:srgbClr val="FF0000"/>
                            </a:solidFill>
                            <a:latin typeface="Cambria Math" panose="02040503050406030204" pitchFamily="18" charset="0"/>
                          </a:rPr>
                          <m:t>1</m:t>
                        </m:r>
                      </m:lim>
                    </m:limLow>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𝑖</m:t>
                            </m:r>
                          </m:sub>
                        </m:s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bar>
                          <m:barPr>
                            <m:pos m:val="top"/>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bar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e>
                        </m:bar>
                      </m:e>
                    </m:d>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𝑧</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𝑖</m:t>
                            </m:r>
                          </m:sub>
                        </m:s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bar>
                          <m:barPr>
                            <m:pos m:val="top"/>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bar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𝑧</m:t>
                            </m:r>
                          </m:e>
                        </m:bar>
                      </m:e>
                    </m:d>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e>
                    </m:d>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0</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e>
                    </m:d>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0</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0</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e>
                    </m:d>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0</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e>
                    </m:d>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2400" dirty="0"/>
              </a:p>
              <a:p>
                <a:pPr algn="l" latinLnBrk="1">
                  <a:lnSpc>
                    <a:spcPct val="110000"/>
                  </a:lnSpc>
                </a:pPr>
                <a14:m>
                  <m:oMath xmlns:m="http://schemas.openxmlformats.org/officeDocument/2006/math">
                    <m:limLow>
                      <m:limLow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limLowPr>
                      <m:e>
                        <m:limUpp>
                          <m:limUp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limUpp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e>
                          <m:lim>
                            <m:r>
                              <a:rPr lang="en-US" altLang="zh-CN" sz="2400" b="0">
                                <a:solidFill>
                                  <a:srgbClr val="FF0000"/>
                                </a:solidFill>
                                <a:latin typeface="Cambria Math" panose="02040503050406030204" pitchFamily="18" charset="0"/>
                              </a:rPr>
                              <m:t>5</m:t>
                            </m:r>
                          </m:lim>
                        </m:limUpp>
                      </m:e>
                      <m:lim>
                        <m:r>
                          <a:rPr lang="en-US" altLang="zh-CN" sz="2400" b="0">
                            <a:solidFill>
                              <a:srgbClr val="FF0000"/>
                            </a:solidFill>
                            <a:latin typeface="Cambria Math" panose="02040503050406030204" pitchFamily="18" charset="0"/>
                          </a:rPr>
                          <m:t>𝑖</m:t>
                        </m:r>
                        <m:r>
                          <a:rPr lang="en-US" altLang="zh-CN" sz="2400" b="0">
                            <a:solidFill>
                              <a:srgbClr val="FF0000"/>
                            </a:solidFill>
                            <a:latin typeface="Cambria Math" panose="02040503050406030204" pitchFamily="18" charset="0"/>
                          </a:rPr>
                          <m:t>=</m:t>
                        </m:r>
                        <m:r>
                          <a:rPr lang="en-US" altLang="zh-CN" sz="2400" b="0">
                            <a:solidFill>
                              <a:srgbClr val="FF0000"/>
                            </a:solidFill>
                            <a:latin typeface="Cambria Math" panose="02040503050406030204" pitchFamily="18" charset="0"/>
                          </a:rPr>
                          <m:t>1</m:t>
                        </m:r>
                      </m:lim>
                    </m:limLow>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𝑖</m:t>
                                </m:r>
                              </m:sub>
                            </m:s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bar>
                              <m:barPr>
                                <m:pos m:val="top"/>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bar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e>
                            </m:bar>
                          </m:e>
                        </m:d>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e>
                        </m:d>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e>
                        </m:d>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10</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2400" dirty="0"/>
              </a:p>
              <a:p>
                <a:pPr algn="l" latinLnBrk="1">
                  <a:lnSpc>
                    <a:spcPct val="110000"/>
                  </a:lnSpc>
                </a:pPr>
                <a:r>
                  <a:rPr lang="en-US" altLang="zh-CN" sz="2400" b="0" i="0" dirty="0">
                    <a:solidFill>
                      <a:srgbClr val="FF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则</a:t>
                </a:r>
                <a14:m>
                  <m:oMath xmlns:m="http://schemas.openxmlformats.org/officeDocument/2006/math">
                    <m:acc>
                      <m:acc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acc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𝑏</m:t>
                        </m:r>
                      </m:e>
                    </m:acc>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f>
                      <m:f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fPr>
                      <m:num>
                        <m:limLow>
                          <m:limLow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limLowPr>
                          <m:e>
                            <m:limUpp>
                              <m:limUp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limUpp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e>
                              <m:lim>
                                <m:r>
                                  <a:rPr lang="en-US" altLang="zh-CN" sz="2400" b="0">
                                    <a:solidFill>
                                      <a:srgbClr val="FF0000"/>
                                    </a:solidFill>
                                    <a:latin typeface="Cambria Math" panose="02040503050406030204" pitchFamily="18" charset="0"/>
                                  </a:rPr>
                                  <m:t>5</m:t>
                                </m:r>
                              </m:lim>
                            </m:limUpp>
                          </m:e>
                          <m:lim>
                            <m:r>
                              <a:rPr lang="en-US" altLang="zh-CN" sz="2400" b="0">
                                <a:solidFill>
                                  <a:srgbClr val="FF0000"/>
                                </a:solidFill>
                                <a:latin typeface="Cambria Math" panose="02040503050406030204" pitchFamily="18" charset="0"/>
                              </a:rPr>
                              <m:t>𝑖</m:t>
                            </m:r>
                            <m:r>
                              <a:rPr lang="en-US" altLang="zh-CN" sz="2400" b="0">
                                <a:solidFill>
                                  <a:srgbClr val="FF0000"/>
                                </a:solidFill>
                                <a:latin typeface="Cambria Math" panose="02040503050406030204" pitchFamily="18" charset="0"/>
                              </a:rPr>
                              <m:t>=</m:t>
                            </m:r>
                            <m:r>
                              <a:rPr lang="en-US" altLang="zh-CN" sz="2400" b="0">
                                <a:solidFill>
                                  <a:srgbClr val="FF0000"/>
                                </a:solidFill>
                                <a:latin typeface="Cambria Math" panose="02040503050406030204" pitchFamily="18" charset="0"/>
                              </a:rPr>
                              <m:t>1</m:t>
                            </m:r>
                          </m:lim>
                        </m:limLow>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𝑖</m:t>
                                </m:r>
                              </m:sub>
                            </m:s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bar>
                              <m:barPr>
                                <m:pos m:val="top"/>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bar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e>
                            </m:bar>
                          </m:e>
                        </m:d>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𝑧</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𝑖</m:t>
                                </m:r>
                              </m:sub>
                            </m:s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bar>
                              <m:barPr>
                                <m:pos m:val="top"/>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bar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𝑧</m:t>
                                </m:r>
                              </m:e>
                            </m:bar>
                          </m:e>
                        </m:d>
                      </m:num>
                      <m:den>
                        <m:limLow>
                          <m:limLow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limLowPr>
                          <m:e>
                            <m:limUpp>
                              <m:limUp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limUpp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e>
                              <m:lim>
                                <m:r>
                                  <a:rPr lang="en-US" altLang="zh-CN" sz="2400" b="0">
                                    <a:solidFill>
                                      <a:srgbClr val="FF0000"/>
                                    </a:solidFill>
                                    <a:latin typeface="Cambria Math" panose="02040503050406030204" pitchFamily="18" charset="0"/>
                                  </a:rPr>
                                  <m:t>5</m:t>
                                </m:r>
                              </m:lim>
                            </m:limUpp>
                          </m:e>
                          <m:lim>
                            <m:r>
                              <a:rPr lang="en-US" altLang="zh-CN" sz="2400" b="0">
                                <a:solidFill>
                                  <a:srgbClr val="FF0000"/>
                                </a:solidFill>
                                <a:latin typeface="Cambria Math" panose="02040503050406030204" pitchFamily="18" charset="0"/>
                              </a:rPr>
                              <m:t>𝑖</m:t>
                            </m:r>
                            <m:r>
                              <a:rPr lang="en-US" altLang="zh-CN" sz="2400" b="0">
                                <a:solidFill>
                                  <a:srgbClr val="FF0000"/>
                                </a:solidFill>
                                <a:latin typeface="Cambria Math" panose="02040503050406030204" pitchFamily="18" charset="0"/>
                              </a:rPr>
                              <m:t>=</m:t>
                            </m:r>
                            <m:r>
                              <a:rPr lang="en-US" altLang="zh-CN" sz="2400" b="0">
                                <a:solidFill>
                                  <a:srgbClr val="FF0000"/>
                                </a:solidFill>
                                <a:latin typeface="Cambria Math" panose="02040503050406030204" pitchFamily="18" charset="0"/>
                              </a:rPr>
                              <m:t>1</m:t>
                            </m:r>
                          </m:lim>
                        </m:limLow>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𝑖</m:t>
                                    </m:r>
                                  </m:sub>
                                </m:s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bar>
                                  <m:barPr>
                                    <m:pos m:val="top"/>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bar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e>
                                </m:bar>
                              </m:e>
                            </m:d>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den>
                    </m:f>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f>
                      <m:f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fPr>
                      <m:num>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num>
                      <m:den>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10</m:t>
                        </m:r>
                      </m:den>
                    </m:f>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0</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2400" dirty="0"/>
              </a:p>
              <a:p>
                <a:pPr algn="l" latinLnBrk="1">
                  <a:lnSpc>
                    <a:spcPct val="150000"/>
                  </a:lnSpc>
                </a:pPr>
                <a:r>
                  <a:rPr lang="en-US" altLang="zh-CN" sz="2400" b="0" i="0" dirty="0">
                    <a:solidFill>
                      <a:srgbClr val="FF0000"/>
                    </a:solidFill>
                    <a:latin typeface="宋体" panose="02010600030101010101" pitchFamily="2" charset="-122"/>
                    <a:ea typeface="宋体" panose="02010600030101010101" pitchFamily="2" charset="-122"/>
                    <a:cs typeface="宋体" panose="02010600030101010101" pitchFamily="34" charset="-120"/>
                  </a:rPr>
                  <a:t> </a:t>
                </a:r>
                <a14:m>
                  <m:oMath xmlns:m="http://schemas.openxmlformats.org/officeDocument/2006/math">
                    <m:acc>
                      <m:acc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acc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𝑎</m:t>
                        </m:r>
                      </m:e>
                    </m:acc>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bar>
                      <m:barPr>
                        <m:pos m:val="top"/>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bar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𝑧</m:t>
                        </m:r>
                      </m:e>
                    </m:ba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acc>
                      <m:acc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acc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𝑏</m:t>
                        </m:r>
                      </m:e>
                    </m:acc>
                    <m:bar>
                      <m:barPr>
                        <m:pos m:val="top"/>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bar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e>
                    </m:ba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4</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0</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4</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2400" dirty="0"/>
              </a:p>
              <a:p>
                <a:pPr algn="l" latinLnBrk="1">
                  <a:lnSpc>
                    <a:spcPct val="150000"/>
                  </a:lnSpc>
                </a:pPr>
                <a:r>
                  <a:rPr lang="en-US" altLang="zh-CN" sz="2400" b="0" i="0" dirty="0">
                    <a:solidFill>
                      <a:srgbClr val="FF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则</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𝑧</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关于</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的</a:t>
                </a:r>
                <a:r>
                  <a:rPr lang="zh-CN" altLang="en-US" sz="240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sym typeface="+mn-ea"/>
                  </a:rPr>
                  <a:t>线性</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回归方程为</a:t>
                </a:r>
                <a14:m>
                  <m:oMath xmlns:m="http://schemas.openxmlformats.org/officeDocument/2006/math">
                    <m:acc>
                      <m:acc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acc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𝑧</m:t>
                        </m:r>
                      </m:e>
                    </m:acc>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0</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4</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2400" dirty="0"/>
              </a:p>
            </p:txBody>
          </p:sp>
        </mc:Choice>
        <mc:Fallback>
          <p:sp>
            <p:nvSpPr>
              <p:cNvPr id="2" name="QO_6_AS.56_1#b392d8f8f?vbadefaultcenterpage=1&amp;parentnodeid=5e422d410&amp;vbahtmlprocessed=1"/>
              <p:cNvSpPr>
                <a:spLocks noRot="1" noChangeAspect="1" noMove="1" noResize="1" noEditPoints="1" noAdjustHandles="1" noChangeArrowheads="1" noChangeShapeType="1" noTextEdit="1"/>
              </p:cNvSpPr>
              <p:nvPr/>
            </p:nvSpPr>
            <p:spPr>
              <a:xfrm>
                <a:off x="502920" y="934512"/>
                <a:ext cx="11183112" cy="5276977"/>
              </a:xfrm>
              <a:prstGeom prst="rect">
                <a:avLst/>
              </a:prstGeom>
              <a:blipFill rotWithShape="1">
                <a:blip r:embed="rId1"/>
                <a:stretch>
                  <a:fillRect t="-8" r="1" b="-3166"/>
                </a:stretch>
              </a:blipFill>
            </p:spPr>
            <p:txBody>
              <a:bodyPr/>
              <a:lstStyle/>
              <a:p>
                <a:r>
                  <a:rPr lang="zh-CN" altLang="en-US">
                    <a:noFill/>
                  </a:rPr>
                  <a:t> </a:t>
                </a:r>
              </a:p>
            </p:txBody>
          </p:sp>
        </mc:Fallback>
      </mc:AlternateContent>
    </p:spTree>
  </p:cSld>
  <p:clrMapOvr>
    <a:masterClrMapping/>
  </p:clrMapOvr>
  <p:transition>
    <p:split dir="in"/>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bg/>
                                          </p:spTgt>
                                        </p:tgtEl>
                                        <p:attrNameLst>
                                          <p:attrName>style.visibility</p:attrName>
                                        </p:attrNameLst>
                                      </p:cBhvr>
                                      <p:to>
                                        <p:strVal val="visible"/>
                                      </p:to>
                                    </p:set>
                                    <p:animEffect transition="in" filter="wipe(left)">
                                      <p:cBhvr>
                                        <p:cTn id="7" dur="500"/>
                                        <p:tgtEl>
                                          <p:spTgt spid="2">
                                            <p:bg/>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
                                            <p:txEl>
                                              <p:pRg st="0" end="0"/>
                                            </p:txEl>
                                          </p:spTgt>
                                        </p:tgtEl>
                                        <p:attrNameLst>
                                          <p:attrName>style.visibility</p:attrName>
                                        </p:attrNameLst>
                                      </p:cBhvr>
                                      <p:to>
                                        <p:strVal val="visible"/>
                                      </p:to>
                                    </p:set>
                                    <p:animEffect transition="in" filter="wipe(left)">
                                      <p:cBhvr>
                                        <p:cTn id="10" dur="500"/>
                                        <p:tgtEl>
                                          <p:spTgt spid="2">
                                            <p:txEl>
                                              <p:pRg st="0" end="0"/>
                                            </p:txEl>
                                          </p:spTgt>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animEffect transition="in" filter="wipe(left)">
                                      <p:cBhvr>
                                        <p:cTn id="13" dur="500"/>
                                        <p:tgtEl>
                                          <p:spTgt spid="2">
                                            <p:txEl>
                                              <p:pRg st="1" end="1"/>
                                            </p:txEl>
                                          </p:spTgt>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2">
                                            <p:txEl>
                                              <p:pRg st="2" end="2"/>
                                            </p:txEl>
                                          </p:spTgt>
                                        </p:tgtEl>
                                        <p:attrNameLst>
                                          <p:attrName>style.visibility</p:attrName>
                                        </p:attrNameLst>
                                      </p:cBhvr>
                                      <p:to>
                                        <p:strVal val="visible"/>
                                      </p:to>
                                    </p:set>
                                    <p:animEffect transition="in" filter="wipe(left)">
                                      <p:cBhvr>
                                        <p:cTn id="16" dur="500"/>
                                        <p:tgtEl>
                                          <p:spTgt spid="2">
                                            <p:txEl>
                                              <p:pRg st="2" end="2"/>
                                            </p:txEl>
                                          </p:spTgt>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animEffect transition="in" filter="wipe(left)">
                                      <p:cBhvr>
                                        <p:cTn id="19" dur="500"/>
                                        <p:tgtEl>
                                          <p:spTgt spid="2">
                                            <p:txEl>
                                              <p:pRg st="3" end="3"/>
                                            </p:txEl>
                                          </p:spTgt>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2">
                                            <p:txEl>
                                              <p:pRg st="4" end="4"/>
                                            </p:txEl>
                                          </p:spTgt>
                                        </p:tgtEl>
                                        <p:attrNameLst>
                                          <p:attrName>style.visibility</p:attrName>
                                        </p:attrNameLst>
                                      </p:cBhvr>
                                      <p:to>
                                        <p:strVal val="visible"/>
                                      </p:to>
                                    </p:set>
                                    <p:animEffect transition="in" filter="wipe(left)">
                                      <p:cBhvr>
                                        <p:cTn id="22" dur="500"/>
                                        <p:tgtEl>
                                          <p:spTgt spid="2">
                                            <p:txEl>
                                              <p:pRg st="4" end="4"/>
                                            </p:txEl>
                                          </p:spTgt>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2">
                                            <p:txEl>
                                              <p:pRg st="5" end="5"/>
                                            </p:txEl>
                                          </p:spTgt>
                                        </p:tgtEl>
                                        <p:attrNameLst>
                                          <p:attrName>style.visibility</p:attrName>
                                        </p:attrNameLst>
                                      </p:cBhvr>
                                      <p:to>
                                        <p:strVal val="visible"/>
                                      </p:to>
                                    </p:set>
                                    <p:animEffect transition="in" filter="wipe(left)">
                                      <p:cBhvr>
                                        <p:cTn id="25" dur="500"/>
                                        <p:tgtEl>
                                          <p:spTgt spid="2">
                                            <p:txEl>
                                              <p:pRg st="5" end="5"/>
                                            </p:txEl>
                                          </p:spTgt>
                                        </p:tgtEl>
                                      </p:cBhvr>
                                    </p:animEffect>
                                  </p:childTnLst>
                                </p:cTn>
                              </p:par>
                              <p:par>
                                <p:cTn id="26" presetID="22" presetClass="entr" presetSubtype="8" fill="hold" grpId="0" nodeType="withEffect">
                                  <p:stCondLst>
                                    <p:cond delay="0"/>
                                  </p:stCondLst>
                                  <p:childTnLst>
                                    <p:set>
                                      <p:cBhvr>
                                        <p:cTn id="27" dur="1" fill="hold">
                                          <p:stCondLst>
                                            <p:cond delay="0"/>
                                          </p:stCondLst>
                                        </p:cTn>
                                        <p:tgtEl>
                                          <p:spTgt spid="2">
                                            <p:txEl>
                                              <p:pRg st="6" end="6"/>
                                            </p:txEl>
                                          </p:spTgt>
                                        </p:tgtEl>
                                        <p:attrNameLst>
                                          <p:attrName>style.visibility</p:attrName>
                                        </p:attrNameLst>
                                      </p:cBhvr>
                                      <p:to>
                                        <p:strVal val="visible"/>
                                      </p:to>
                                    </p:set>
                                    <p:animEffect transition="in" filter="wipe(left)">
                                      <p:cBhvr>
                                        <p:cTn id="28" dur="500"/>
                                        <p:tgtEl>
                                          <p:spTgt spid="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QO_6_AS.56_2#b392d8f8f?vbadefaultcenterpage=1&amp;parentnodeid=5e422d410&amp;vbahtmlprocessed=1"/>
              <p:cNvSpPr/>
              <p:nvPr/>
            </p:nvSpPr>
            <p:spPr>
              <a:xfrm>
                <a:off x="502920" y="1684066"/>
                <a:ext cx="11183112" cy="3777869"/>
              </a:xfrm>
              <a:prstGeom prst="rect">
                <a:avLst/>
              </a:prstGeom>
              <a:noFill/>
            </p:spPr>
            <p:txBody>
              <a:bodyPr wrap="square" lIns="0" tIns="0" rIns="0" bIns="0" rtlCol="0" anchor="t"/>
              <a:lstStyle/>
              <a:p>
                <a:pPr algn="l" latinLnBrk="1">
                  <a:lnSpc>
                    <a:spcPct val="150000"/>
                  </a:lnSpc>
                </a:pP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②由</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𝑦</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𝑘</m:t>
                    </m:r>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𝑐</m:t>
                        </m:r>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sup>
                    </m:s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20</m:t>
                    </m:r>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0</m:t>
                        </m:r>
                      </m:e>
                    </m:d>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，得</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𝑦</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20</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𝑘</m:t>
                    </m:r>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𝑐</m:t>
                        </m:r>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sup>
                    </m:sSup>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0</m:t>
                        </m:r>
                      </m:e>
                    </m:d>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2400" dirty="0"/>
              </a:p>
              <a:p>
                <a:pPr algn="l" latinLnBrk="1">
                  <a:lnSpc>
                    <a:spcPct val="150000"/>
                  </a:lnSpc>
                </a:pPr>
                <a:r>
                  <a:rPr lang="en-US" altLang="zh-CN" sz="2400" b="0" i="0" dirty="0">
                    <a:solidFill>
                      <a:srgbClr val="FF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两边取对数得</a:t>
                </a:r>
                <a14:m>
                  <m:oMath xmlns:m="http://schemas.openxmlformats.org/officeDocument/2006/math">
                    <m:r>
                      <m:rPr>
                        <m:sty m:val="p"/>
                      </m:rP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ln</m:t>
                    </m:r>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𝑦</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20</m:t>
                        </m:r>
                      </m:e>
                    </m:d>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m:rPr>
                        <m:sty m:val="p"/>
                      </m:rP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ln</m:t>
                    </m:r>
                    <m:r>
                      <m:rPr>
                        <m:nor/>
                      </m:rP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m:t> </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𝑘</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r>
                      <m:rPr>
                        <m:sty m:val="p"/>
                      </m:rP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ln</m:t>
                    </m:r>
                    <m:r>
                      <m:rPr>
                        <m:nor/>
                      </m:rP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m:t> </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𝑐</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2400" dirty="0"/>
              </a:p>
              <a:p>
                <a:pPr algn="l" latinLnBrk="1">
                  <a:lnSpc>
                    <a:spcPct val="150000"/>
                  </a:lnSpc>
                </a:pPr>
                <a:r>
                  <a:rPr lang="en-US" altLang="zh-CN" sz="2400" b="0" i="0" dirty="0">
                    <a:solidFill>
                      <a:srgbClr val="FF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利用①的结论得</a:t>
                </a:r>
                <a14:m>
                  <m:oMath xmlns:m="http://schemas.openxmlformats.org/officeDocument/2006/math">
                    <m:r>
                      <m:rPr>
                        <m:sty m:val="p"/>
                      </m:rP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ln</m:t>
                    </m:r>
                    <m:r>
                      <m:rPr>
                        <m:nor/>
                      </m:rP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m:t> </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𝑐</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0</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14:m>
                  <m:oMath xmlns:m="http://schemas.openxmlformats.org/officeDocument/2006/math">
                    <m:r>
                      <m:rPr>
                        <m:sty m:val="p"/>
                      </m:rP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ln</m:t>
                    </m:r>
                    <m:r>
                      <m:rPr>
                        <m:nor/>
                      </m:rP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m:t> </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𝑘</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4</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2400" dirty="0"/>
              </a:p>
              <a:p>
                <a:pPr algn="l" latinLnBrk="1">
                  <a:lnSpc>
                    <a:spcPct val="150000"/>
                  </a:lnSpc>
                </a:pP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𝑐</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r>
                          <m:rPr>
                            <m:sty m:val="p"/>
                          </m:rP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e</m:t>
                        </m:r>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0</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sup>
                    </m:s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0</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9</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𝑘</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r>
                          <m:rPr>
                            <m:sty m:val="p"/>
                          </m:rP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e</m:t>
                        </m:r>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4</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66</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7</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2400" dirty="0"/>
              </a:p>
              <a:p>
                <a:pPr algn="l" latinLnBrk="1">
                  <a:lnSpc>
                    <a:spcPct val="150000"/>
                  </a:lnSpc>
                </a:pP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（2）由（1）得</a:t>
                </a:r>
                <a14:m>
                  <m:oMath xmlns:m="http://schemas.openxmlformats.org/officeDocument/2006/math">
                    <m:acc>
                      <m:acc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acc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𝑦</m:t>
                        </m:r>
                      </m:e>
                    </m:acc>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66</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7</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0</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9</m:t>
                        </m:r>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sup>
                    </m:s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20</m:t>
                    </m:r>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0</m:t>
                        </m:r>
                      </m:e>
                    </m:d>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2400" dirty="0"/>
              </a:p>
              <a:p>
                <a:pPr algn="l" latinLnBrk="1">
                  <a:lnSpc>
                    <a:spcPct val="150000"/>
                  </a:lnSpc>
                </a:pPr>
                <a:r>
                  <a:rPr lang="en-US" altLang="zh-CN" sz="2400" b="0" i="0" dirty="0">
                    <a:solidFill>
                      <a:srgbClr val="FF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令</a:t>
                </a:r>
                <a14:m>
                  <m:oMath xmlns:m="http://schemas.openxmlformats.org/officeDocument/2006/math">
                    <m:acc>
                      <m:acc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acc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𝑦</m:t>
                        </m:r>
                      </m:e>
                    </m:acc>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60</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，得</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m:rPr>
                            <m:sty m:val="p"/>
                          </m:rP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log</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0</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9</m:t>
                        </m:r>
                      </m:sub>
                    </m:s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0</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6</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4</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8</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2400" dirty="0"/>
              </a:p>
              <a:p>
                <a:pPr algn="l" latinLnBrk="1">
                  <a:lnSpc>
                    <a:spcPct val="150000"/>
                  </a:lnSpc>
                </a:pP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oMath>
                </a14:m>
                <a:r>
                  <a:rPr lang="en-US" altLang="zh-CN" sz="2400" b="0" i="0" dirty="0">
                    <a:solidFill>
                      <a:srgbClr val="FF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该品种绿茶用</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85</m:t>
                    </m:r>
                    <m:r>
                      <m:rPr>
                        <m:nor/>
                      </m:rP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m:t> </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的水泡制</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4</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8</m:t>
                    </m:r>
                    <m:r>
                      <m:rPr>
                        <m:nor/>
                      </m:rP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m:t> </m:t>
                    </m:r>
                    <m:r>
                      <m:rPr>
                        <m:sty m:val="p"/>
                      </m:rP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min</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后饮用，口感最佳.</a:t>
                </a:r>
                <a:endParaRPr lang="en-US" altLang="zh-CN" sz="2400" dirty="0"/>
              </a:p>
            </p:txBody>
          </p:sp>
        </mc:Choice>
        <mc:Fallback>
          <p:sp>
            <p:nvSpPr>
              <p:cNvPr id="2" name="QO_6_AS.56_2#b392d8f8f?vbadefaultcenterpage=1&amp;parentnodeid=5e422d410&amp;vbahtmlprocessed=1"/>
              <p:cNvSpPr>
                <a:spLocks noRot="1" noChangeAspect="1" noMove="1" noResize="1" noEditPoints="1" noAdjustHandles="1" noChangeArrowheads="1" noChangeShapeType="1" noTextEdit="1"/>
              </p:cNvSpPr>
              <p:nvPr/>
            </p:nvSpPr>
            <p:spPr>
              <a:xfrm>
                <a:off x="502920" y="1684066"/>
                <a:ext cx="11183112" cy="3777869"/>
              </a:xfrm>
              <a:prstGeom prst="rect">
                <a:avLst/>
              </a:prstGeom>
              <a:blipFill rotWithShape="1">
                <a:blip r:embed="rId1"/>
                <a:stretch>
                  <a:fillRect t="-1" r="1" b="-2345"/>
                </a:stretch>
              </a:blipFill>
            </p:spPr>
            <p:txBody>
              <a:bodyPr/>
              <a:lstStyle/>
              <a:p>
                <a:r>
                  <a:rPr lang="zh-CN" altLang="en-US">
                    <a:noFill/>
                  </a:rPr>
                  <a:t> </a:t>
                </a:r>
              </a:p>
            </p:txBody>
          </p:sp>
        </mc:Fallback>
      </mc:AlternateContent>
    </p:spTree>
  </p:cSld>
  <p:clrMapOvr>
    <a:masterClrMapping/>
  </p:clrMapOvr>
  <p:transition>
    <p:split dir="in"/>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bg/>
                                          </p:spTgt>
                                        </p:tgtEl>
                                        <p:attrNameLst>
                                          <p:attrName>style.visibility</p:attrName>
                                        </p:attrNameLst>
                                      </p:cBhvr>
                                      <p:to>
                                        <p:strVal val="visible"/>
                                      </p:to>
                                    </p:set>
                                    <p:animEffect transition="in" filter="wipe(left)">
                                      <p:cBhvr>
                                        <p:cTn id="7" dur="500"/>
                                        <p:tgtEl>
                                          <p:spTgt spid="2">
                                            <p:bg/>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
                                            <p:txEl>
                                              <p:pRg st="0" end="0"/>
                                            </p:txEl>
                                          </p:spTgt>
                                        </p:tgtEl>
                                        <p:attrNameLst>
                                          <p:attrName>style.visibility</p:attrName>
                                        </p:attrNameLst>
                                      </p:cBhvr>
                                      <p:to>
                                        <p:strVal val="visible"/>
                                      </p:to>
                                    </p:set>
                                    <p:animEffect transition="in" filter="wipe(left)">
                                      <p:cBhvr>
                                        <p:cTn id="10" dur="500"/>
                                        <p:tgtEl>
                                          <p:spTgt spid="2">
                                            <p:txEl>
                                              <p:pRg st="0" end="0"/>
                                            </p:txEl>
                                          </p:spTgt>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animEffect transition="in" filter="wipe(left)">
                                      <p:cBhvr>
                                        <p:cTn id="13" dur="500"/>
                                        <p:tgtEl>
                                          <p:spTgt spid="2">
                                            <p:txEl>
                                              <p:pRg st="1" end="1"/>
                                            </p:txEl>
                                          </p:spTgt>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2">
                                            <p:txEl>
                                              <p:pRg st="2" end="2"/>
                                            </p:txEl>
                                          </p:spTgt>
                                        </p:tgtEl>
                                        <p:attrNameLst>
                                          <p:attrName>style.visibility</p:attrName>
                                        </p:attrNameLst>
                                      </p:cBhvr>
                                      <p:to>
                                        <p:strVal val="visible"/>
                                      </p:to>
                                    </p:set>
                                    <p:animEffect transition="in" filter="wipe(left)">
                                      <p:cBhvr>
                                        <p:cTn id="16" dur="500"/>
                                        <p:tgtEl>
                                          <p:spTgt spid="2">
                                            <p:txEl>
                                              <p:pRg st="2" end="2"/>
                                            </p:txEl>
                                          </p:spTgt>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animEffect transition="in" filter="wipe(left)">
                                      <p:cBhvr>
                                        <p:cTn id="19" dur="500"/>
                                        <p:tgtEl>
                                          <p:spTgt spid="2">
                                            <p:txEl>
                                              <p:pRg st="3" end="3"/>
                                            </p:txEl>
                                          </p:spTgt>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2">
                                            <p:txEl>
                                              <p:pRg st="4" end="4"/>
                                            </p:txEl>
                                          </p:spTgt>
                                        </p:tgtEl>
                                        <p:attrNameLst>
                                          <p:attrName>style.visibility</p:attrName>
                                        </p:attrNameLst>
                                      </p:cBhvr>
                                      <p:to>
                                        <p:strVal val="visible"/>
                                      </p:to>
                                    </p:set>
                                    <p:animEffect transition="in" filter="wipe(left)">
                                      <p:cBhvr>
                                        <p:cTn id="22" dur="500"/>
                                        <p:tgtEl>
                                          <p:spTgt spid="2">
                                            <p:txEl>
                                              <p:pRg st="4" end="4"/>
                                            </p:txEl>
                                          </p:spTgt>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2">
                                            <p:txEl>
                                              <p:pRg st="5" end="5"/>
                                            </p:txEl>
                                          </p:spTgt>
                                        </p:tgtEl>
                                        <p:attrNameLst>
                                          <p:attrName>style.visibility</p:attrName>
                                        </p:attrNameLst>
                                      </p:cBhvr>
                                      <p:to>
                                        <p:strVal val="visible"/>
                                      </p:to>
                                    </p:set>
                                    <p:animEffect transition="in" filter="wipe(left)">
                                      <p:cBhvr>
                                        <p:cTn id="25" dur="500"/>
                                        <p:tgtEl>
                                          <p:spTgt spid="2">
                                            <p:txEl>
                                              <p:pRg st="5" end="5"/>
                                            </p:txEl>
                                          </p:spTgt>
                                        </p:tgtEl>
                                      </p:cBhvr>
                                    </p:animEffect>
                                  </p:childTnLst>
                                </p:cTn>
                              </p:par>
                              <p:par>
                                <p:cTn id="26" presetID="22" presetClass="entr" presetSubtype="8" fill="hold" grpId="0" nodeType="withEffect">
                                  <p:stCondLst>
                                    <p:cond delay="0"/>
                                  </p:stCondLst>
                                  <p:childTnLst>
                                    <p:set>
                                      <p:cBhvr>
                                        <p:cTn id="27" dur="1" fill="hold">
                                          <p:stCondLst>
                                            <p:cond delay="0"/>
                                          </p:stCondLst>
                                        </p:cTn>
                                        <p:tgtEl>
                                          <p:spTgt spid="2">
                                            <p:txEl>
                                              <p:pRg st="6" end="6"/>
                                            </p:txEl>
                                          </p:spTgt>
                                        </p:tgtEl>
                                        <p:attrNameLst>
                                          <p:attrName>style.visibility</p:attrName>
                                        </p:attrNameLst>
                                      </p:cBhvr>
                                      <p:to>
                                        <p:strVal val="visible"/>
                                      </p:to>
                                    </p:set>
                                    <p:animEffect transition="in" filter="wipe(left)">
                                      <p:cBhvr>
                                        <p:cTn id="28" dur="500"/>
                                        <p:tgtEl>
                                          <p:spTgt spid="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_4_BD#2ac58be0e?vbadefaultcenterpage=1&amp;parentnodeid=b06a5414a&amp;vbahtmlprocessed=1"/>
          <p:cNvSpPr/>
          <p:nvPr/>
        </p:nvSpPr>
        <p:spPr>
          <a:xfrm>
            <a:off x="502920" y="756000"/>
            <a:ext cx="11183112" cy="995680"/>
          </a:xfrm>
          <a:prstGeom prst="rect">
            <a:avLst/>
          </a:prstGeom>
          <a:noFill/>
        </p:spPr>
        <p:txBody>
          <a:bodyPr wrap="square" lIns="0" tIns="0" rIns="0" bIns="0" rtlCol="0" anchor="t"/>
          <a:lstStyle/>
          <a:p>
            <a:pPr algn="l" latinLnBrk="1">
              <a:lnSpc>
                <a:spcPct val="150000"/>
              </a:lnSpc>
            </a:pPr>
            <a:r>
              <a:rPr lang="en-US" altLang="zh-CN" sz="2800" b="1" i="0" dirty="0">
                <a:solidFill>
                  <a:srgbClr val="6E87BD"/>
                </a:solidFill>
                <a:latin typeface="Times New Roman" panose="02020603050405020304" pitchFamily="34" charset="0"/>
                <a:ea typeface="微软雅黑" panose="020B0503020204020204" pitchFamily="34" charset="-122"/>
                <a:cs typeface="Times New Roman" panose="02020603050405020304" pitchFamily="34" charset="-120"/>
              </a:rPr>
              <a:t>考点三</a:t>
            </a:r>
            <a:r>
              <a:rPr lang="en-US" altLang="zh-CN" sz="2800" b="1" i="0" dirty="0">
                <a:solidFill>
                  <a:srgbClr val="6E87BD"/>
                </a:solidFill>
                <a:latin typeface="宋体" panose="02010600030101010101" pitchFamily="2" charset="-122"/>
                <a:ea typeface="宋体" panose="02010600030101010101" pitchFamily="2" charset="-122"/>
                <a:cs typeface="宋体" panose="02010600030101010101" pitchFamily="34" charset="-120"/>
              </a:rPr>
              <a:t> </a:t>
            </a:r>
            <a:r>
              <a:rPr lang="en-US" altLang="zh-CN" sz="2800" b="1" i="0" dirty="0">
                <a:solidFill>
                  <a:srgbClr val="6E87BD"/>
                </a:solidFill>
                <a:latin typeface="Times New Roman" panose="02020603050405020304" pitchFamily="34" charset="0"/>
                <a:ea typeface="微软雅黑" panose="020B0503020204020204" pitchFamily="34" charset="-122"/>
                <a:cs typeface="Times New Roman" panose="02020603050405020304" pitchFamily="34" charset="-120"/>
              </a:rPr>
              <a:t>独立性检验［师生共研］</a:t>
            </a:r>
            <a:endParaRPr lang="en-US" altLang="zh-CN" sz="2800" dirty="0"/>
          </a:p>
        </p:txBody>
      </p:sp>
      <p:sp>
        <p:nvSpPr>
          <p:cNvPr id="3" name="QO_5_BD.57_1#2aa689de8?vbadefaultcenterpage=1&amp;parentnodeid=2ac58be0e&amp;vbahtmlprocessed=1"/>
          <p:cNvSpPr/>
          <p:nvPr/>
        </p:nvSpPr>
        <p:spPr>
          <a:xfrm>
            <a:off x="502920" y="1388362"/>
            <a:ext cx="11183112" cy="1587310"/>
          </a:xfrm>
          <a:prstGeom prst="rect">
            <a:avLst/>
          </a:prstGeom>
          <a:noFill/>
        </p:spPr>
        <p:txBody>
          <a:bodyPr wrap="square" lIns="0" tIns="0" rIns="0" bIns="0" rtlCol="0" anchor="t"/>
          <a:lstStyle/>
          <a:p>
            <a:pPr marL="0" algn="l" latinLnBrk="1">
              <a:lnSpc>
                <a:spcPct val="150000"/>
              </a:lnSpc>
            </a:pPr>
            <a:r>
              <a:rPr lang="en-US" altLang="zh-CN" sz="2400" b="1"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典例3</a:t>
            </a:r>
            <a:r>
              <a:rPr lang="en-US" altLang="zh-CN" sz="2400" b="1" i="0" dirty="0">
                <a:solidFill>
                  <a:srgbClr val="00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某企业生产的产品按质量分为一等品和二等品，该企业计划对现有的生产设备进行改造，为了分析设备改造前后的效果，现从设备改造前后生产的大量产品中各抽取200件产品作为样本，产品的质量情况统计结果如表所示：</a:t>
            </a:r>
            <a:endParaRPr lang="en-US" altLang="zh-CN" sz="2400" dirty="0"/>
          </a:p>
        </p:txBody>
      </p:sp>
      <p:graphicFrame>
        <p:nvGraphicFramePr>
          <p:cNvPr id="40" name="QO_5_BD.57_2#2aa689de8?colgroup=10,7,7,7&amp;vbadefaultcenterpage=1&amp;parentnodeid=2ac58be0e&amp;vbahtmlprocessed=1"/>
          <p:cNvGraphicFramePr>
            <a:graphicFrameLocks noGrp="1"/>
          </p:cNvGraphicFramePr>
          <p:nvPr/>
        </p:nvGraphicFramePr>
        <p:xfrm>
          <a:off x="502920" y="3108548"/>
          <a:ext cx="11137392" cy="1741424"/>
        </p:xfrm>
        <a:graphic>
          <a:graphicData uri="http://schemas.openxmlformats.org/drawingml/2006/table">
            <a:tbl>
              <a:tblPr/>
              <a:tblGrid>
                <a:gridCol w="3456432"/>
                <a:gridCol w="2560320"/>
                <a:gridCol w="2560320"/>
                <a:gridCol w="2560320"/>
              </a:tblGrid>
              <a:tr h="435356">
                <a:tc>
                  <a:txBody>
                    <a:bodyPr/>
                    <a:lstStyle/>
                    <a:p>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一等品</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二等品</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合计</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r>
              <a:tr h="435356">
                <a:tc>
                  <a:txBody>
                    <a:bodyPr/>
                    <a:lstStyle/>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设备改造前</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120</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80</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200</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r>
              <a:tr h="435356">
                <a:tc>
                  <a:txBody>
                    <a:bodyPr/>
                    <a:lstStyle/>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设备改造后</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150</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50</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200</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r>
              <a:tr h="435356">
                <a:tc>
                  <a:txBody>
                    <a:bodyPr/>
                    <a:lstStyle/>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合计</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270</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130</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400</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r>
            </a:tbl>
          </a:graphicData>
        </a:graphic>
      </p:graphicFrame>
      <mc:AlternateContent xmlns:mc="http://schemas.openxmlformats.org/markup-compatibility/2006">
        <mc:Choice xmlns:a14="http://schemas.microsoft.com/office/drawing/2010/main" Requires="a14">
          <p:sp>
            <p:nvSpPr>
              <p:cNvPr id="5" name="QO_5_BD.57_3#2aa689de8?vbadefaultcenterpage=1&amp;parentnodeid=2ac58be0e&amp;vbahtmlprocessed=1"/>
              <p:cNvSpPr/>
              <p:nvPr/>
            </p:nvSpPr>
            <p:spPr>
              <a:xfrm>
                <a:off x="502920" y="4988148"/>
                <a:ext cx="11183112" cy="668909"/>
              </a:xfrm>
              <a:prstGeom prst="rect">
                <a:avLst/>
              </a:prstGeom>
              <a:noFill/>
            </p:spPr>
            <p:txBody>
              <a:bodyPr wrap="square" lIns="0" tIns="0" rIns="0" bIns="0" rtlCol="0" anchor="t"/>
              <a:lstStyle/>
              <a:p>
                <a:pPr marL="0" algn="l" latinLnBrk="1">
                  <a:lnSpc>
                    <a:spcPct val="11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附：</a:t>
                </a:r>
                <a14:m>
                  <m:oMath xmlns:m="http://schemas.openxmlformats.org/officeDocument/2006/math">
                    <m:sSup>
                      <m:sSup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𝜒</m:t>
                        </m:r>
                      </m:e>
                      <m:sup>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f>
                      <m:f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fPr>
                      <m:num>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𝑛</m:t>
                        </m:r>
                        <m:sSup>
                          <m:sSup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pPr>
                          <m:e>
                            <m:d>
                              <m:d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𝑎𝑑</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𝑏𝑐</m:t>
                                </m:r>
                              </m:e>
                            </m:d>
                          </m:e>
                          <m:sup>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2</m:t>
                            </m:r>
                          </m:sup>
                        </m:sSup>
                      </m:num>
                      <m:den>
                        <m:d>
                          <m:d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𝑎</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𝑏</m:t>
                            </m:r>
                          </m:e>
                        </m:d>
                        <m:d>
                          <m:d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𝑐</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𝑑</m:t>
                            </m:r>
                          </m:e>
                        </m:d>
                        <m:d>
                          <m:d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𝑎</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𝑐</m:t>
                            </m:r>
                          </m:e>
                        </m:d>
                        <m:d>
                          <m:d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𝑏</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𝑑</m:t>
                            </m:r>
                          </m:e>
                        </m:d>
                      </m:den>
                    </m:f>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2400" dirty="0"/>
              </a:p>
            </p:txBody>
          </p:sp>
        </mc:Choice>
        <mc:Fallback>
          <p:sp>
            <p:nvSpPr>
              <p:cNvPr id="5" name="QO_5_BD.57_3#2aa689de8?vbadefaultcenterpage=1&amp;parentnodeid=2ac58be0e&amp;vbahtmlprocessed=1"/>
              <p:cNvSpPr>
                <a:spLocks noRot="1" noChangeAspect="1" noMove="1" noResize="1" noEditPoints="1" noAdjustHandles="1" noChangeArrowheads="1" noChangeShapeType="1" noTextEdit="1"/>
              </p:cNvSpPr>
              <p:nvPr/>
            </p:nvSpPr>
            <p:spPr>
              <a:xfrm>
                <a:off x="502920" y="4988148"/>
                <a:ext cx="11183112" cy="668909"/>
              </a:xfrm>
              <a:prstGeom prst="rect">
                <a:avLst/>
              </a:prstGeom>
              <a:blipFill rotWithShape="1">
                <a:blip r:embed="rId1"/>
                <a:stretch>
                  <a:fillRect t="-33" r="1" b="7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graphicFrame>
            <p:nvGraphicFramePr>
              <p:cNvPr id="79" name="QO_5_BD.57_4#2aa689de8?colgroup=4,10,10,10&amp;vbadefaultcenterpage=1&amp;parentnodeid=2ac58be0e&amp;vbahtmlprocessed=1"/>
              <p:cNvGraphicFramePr>
                <a:graphicFrameLocks noGrp="1"/>
              </p:cNvGraphicFramePr>
              <p:nvPr/>
            </p:nvGraphicFramePr>
            <p:xfrm>
              <a:off x="502920" y="5788248"/>
              <a:ext cx="11146536" cy="870332"/>
            </p:xfrm>
            <a:graphic>
              <a:graphicData uri="http://schemas.openxmlformats.org/drawingml/2006/table">
                <a:tbl>
                  <a:tblPr/>
                  <a:tblGrid>
                    <a:gridCol w="1545336"/>
                    <a:gridCol w="3200400"/>
                    <a:gridCol w="3200400"/>
                    <a:gridCol w="3200400"/>
                  </a:tblGrid>
                  <a:tr h="435166">
                    <a:tc>
                      <a:txBody>
                        <a:bodyPr/>
                        <a:lstStyle/>
                        <a:p>
                          <a:pPr algn="ctr" latinLnBrk="1" hangingPunct="0">
                            <a:lnSpc>
                              <a:spcPct val="130000"/>
                            </a:lnSpc>
                          </a:pP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𝛼</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0.050</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0.010</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0.001</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r>
                  <a:tr h="435166">
                    <a:tc>
                      <a:txBody>
                        <a:bodyPr/>
                        <a:lstStyle/>
                        <a:p>
                          <a:pPr algn="ctr" latinLnBrk="1" hangingPunct="0">
                            <a:lnSpc>
                              <a:spcPct val="130000"/>
                            </a:lnSpc>
                          </a:pPr>
                          <a14:m>
                            <m:oMath xmlns:m="http://schemas.openxmlformats.org/officeDocument/2006/math">
                              <m:sSub>
                                <m:sSub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e>
                                <m:sub>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𝛼</m:t>
                                  </m:r>
                                </m:sub>
                              </m:sSub>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3.841</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6.635</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10.828</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r>
                </a:tbl>
              </a:graphicData>
            </a:graphic>
          </p:graphicFrame>
        </mc:Choice>
        <mc:Fallback xmlns="">
          <p:graphicFrame>
            <p:nvGraphicFramePr>
              <p:cNvPr id="79" name="QO_5_BD.57_4#2aa689de8?colgroup=4,10,10,10&amp;vbadefaultcenterpage=1&amp;parentnodeid=2ac58be0e&amp;vbahtmlprocessed=1"/>
              <p:cNvGraphicFramePr>
                <a:graphicFrameLocks noGrp="1"/>
              </p:cNvGraphicFramePr>
              <p:nvPr/>
            </p:nvGraphicFramePr>
            <p:xfrm>
              <a:off x="502920" y="5788248"/>
              <a:ext cx="11146536" cy="870332"/>
            </p:xfrm>
            <a:graphic>
              <a:graphicData uri="http://schemas.openxmlformats.org/drawingml/2006/table">
                <a:tbl>
                  <a:tblPr/>
                  <a:tblGrid>
                    <a:gridCol w="1545336"/>
                    <a:gridCol w="3200400"/>
                    <a:gridCol w="3200400"/>
                    <a:gridCol w="3200400"/>
                  </a:tblGrid>
                  <a:tr h="474980">
                    <a:tc>
                      <a:txBody>
                        <a:bodyPr/>
                        <a:lstStyle/>
                        <a:p>
                          <a:endParaRPr lang="zh-CN"/>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blipFill>
                          <a:blip r:embed="rId2"/>
                        </a:blipFill>
                      </a:tcPr>
                    </a:tc>
                    <a:tc>
                      <a:txBody>
                        <a:bodyPr/>
                        <a:lstStyle/>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0.050</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0.010</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0.001</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r>
                  <a:tr h="474980">
                    <a:tc>
                      <a:txBody>
                        <a:bodyPr/>
                        <a:lstStyle/>
                        <a:p>
                          <a:endParaRPr lang="zh-CN"/>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blipFill>
                          <a:blip r:embed="rId2"/>
                        </a:blipFill>
                      </a:tcPr>
                    </a:tc>
                    <a:tc>
                      <a:txBody>
                        <a:bodyPr/>
                        <a:lstStyle/>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3.841</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6.635</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10.828</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r>
                </a:tbl>
              </a:graphicData>
            </a:graphic>
          </p:graphicFrame>
        </mc:Fallback>
      </mc:AlternateContent>
    </p:spTree>
  </p:cSld>
  <p:clrMapOvr>
    <a:masterClrMapping/>
  </p:clrMapOvr>
  <p:transition>
    <p:split dir="in"/>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QO_5_BD.57_5#2aa689de8?vbadefaultcenterpage=1&amp;parentnodeid=2ac58be0e&amp;vbahtmlprocessed=1&amp;bbb=1"/>
              <p:cNvSpPr/>
              <p:nvPr/>
            </p:nvSpPr>
            <p:spPr>
              <a:xfrm>
                <a:off x="502920" y="2204797"/>
                <a:ext cx="11183112" cy="490030"/>
              </a:xfrm>
              <a:prstGeom prst="rect">
                <a:avLst/>
              </a:prstGeom>
              <a:noFill/>
            </p:spPr>
            <p:txBody>
              <a:bodyPr wrap="square" lIns="0" tIns="0" rIns="0" bIns="0" rtlCol="0" anchor="t"/>
              <a:lstStyle/>
              <a:p>
                <a:pPr marL="0" algn="l" latinLnBrk="1">
                  <a:lnSpc>
                    <a:spcPct val="15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依</a:t>
                </a:r>
                <a:r>
                  <a:rPr lang="en-US" altLang="zh-CN" sz="2400" b="0" i="0" spc="-5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据</a:t>
                </a:r>
                <a14:m>
                  <m:oMath xmlns:m="http://schemas.openxmlformats.org/officeDocument/2006/math">
                    <m:r>
                      <a:rPr lang="en-US" altLang="zh-CN" sz="2400" b="0" i="0" spc="-5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𝛼</m:t>
                    </m:r>
                    <m:r>
                      <a:rPr lang="en-US" altLang="zh-CN" sz="2400" b="0" i="0" spc="-5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spc="-5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0</m:t>
                    </m:r>
                    <m:r>
                      <a:rPr lang="en-US" altLang="zh-CN" sz="2400" b="0" i="0" spc="-5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spc="-5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01</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spc="-5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的独立性检验，能否认为该企业生产的这种产品的质量与设备改造有关?</a:t>
                </a:r>
                <a:endParaRPr lang="en-US" altLang="zh-CN" sz="2400" spc="-50" dirty="0"/>
              </a:p>
            </p:txBody>
          </p:sp>
        </mc:Choice>
        <mc:Fallback>
          <p:sp>
            <p:nvSpPr>
              <p:cNvPr id="2" name="QO_5_BD.57_5#2aa689de8?vbadefaultcenterpage=1&amp;parentnodeid=2ac58be0e&amp;vbahtmlprocessed=1&amp;bbb=1"/>
              <p:cNvSpPr>
                <a:spLocks noRot="1" noChangeAspect="1" noMove="1" noResize="1" noEditPoints="1" noAdjustHandles="1" noChangeArrowheads="1" noChangeShapeType="1" noTextEdit="1"/>
              </p:cNvSpPr>
              <p:nvPr/>
            </p:nvSpPr>
            <p:spPr>
              <a:xfrm>
                <a:off x="502920" y="2204797"/>
                <a:ext cx="11183112" cy="490030"/>
              </a:xfrm>
              <a:prstGeom prst="rect">
                <a:avLst/>
              </a:prstGeom>
              <a:blipFill rotWithShape="1">
                <a:blip r:embed="rId1"/>
                <a:stretch>
                  <a:fillRect t="-16" r="1" b="-11945"/>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 name="QO_5_AS.58_1#2aa689de8?vbadefaultcenterpage=1&amp;parentnodeid=2ac58be0e&amp;vbahtmlprocessed=1&amp;bbb=1&amp;hasbroken=1"/>
              <p:cNvSpPr/>
              <p:nvPr/>
            </p:nvSpPr>
            <p:spPr>
              <a:xfrm>
                <a:off x="502920" y="2700605"/>
                <a:ext cx="11183112" cy="2215198"/>
              </a:xfrm>
              <a:prstGeom prst="rect">
                <a:avLst/>
              </a:prstGeom>
              <a:noFill/>
            </p:spPr>
            <p:txBody>
              <a:bodyPr wrap="none" lIns="0" tIns="0" rIns="0" bIns="0" rtlCol="0" anchor="t"/>
              <a:lstStyle/>
              <a:p>
                <a:pPr algn="l" latinLnBrk="1">
                  <a:lnSpc>
                    <a:spcPct val="150000"/>
                  </a:lnSpc>
                </a:pPr>
                <a:r>
                  <a:rPr lang="en-US" altLang="zh-CN" sz="2400" b="1"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解析</a:t>
                </a:r>
                <a:r>
                  <a:rPr lang="en-US" altLang="zh-CN" sz="2400" b="1" i="0" dirty="0">
                    <a:solidFill>
                      <a:srgbClr val="FF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零假设为</a:t>
                </a:r>
                <a14:m>
                  <m:oMath xmlns:m="http://schemas.openxmlformats.org/officeDocument/2006/math">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𝐻</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0</m:t>
                        </m:r>
                      </m:sub>
                    </m:sSub>
                    <m:r>
                      <m:rPr>
                        <m:nor/>
                      </m:rP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m:t>：</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质量指标值与设备改造无关.</a:t>
                </a:r>
                <a:endParaRPr lang="en-US" altLang="zh-CN" sz="2400" dirty="0"/>
              </a:p>
              <a:p>
                <a:pPr latinLnBrk="1">
                  <a:lnSpc>
                    <a:spcPct val="110000"/>
                  </a:lnSpc>
                </a:pPr>
                <a14:m>
                  <m:oMath xmlns:m="http://schemas.openxmlformats.org/officeDocument/2006/math">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𝜒</m:t>
                        </m:r>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f>
                      <m:f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fPr>
                      <m:num>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400</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120</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50</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150</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80</m:t>
                                </m:r>
                              </m:e>
                            </m:d>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num>
                      <m:den>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200</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200</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270</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130</m:t>
                        </m:r>
                      </m:den>
                    </m:f>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f>
                      <m:f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fPr>
                      <m:num>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400</m:t>
                        </m:r>
                      </m:num>
                      <m:den>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39</m:t>
                        </m:r>
                      </m:den>
                    </m:f>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&gt;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10</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&gt;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6</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635</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0</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01</m:t>
                        </m:r>
                      </m:sub>
                    </m:sSub>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2400" dirty="0"/>
              </a:p>
              <a:p>
                <a:pPr latinLnBrk="1">
                  <a:lnSpc>
                    <a:spcPct val="150000"/>
                  </a:lnSpc>
                </a:pP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𝐻</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0</m:t>
                        </m:r>
                      </m:sub>
                    </m:sSub>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不成立，依据</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𝛼</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0</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01</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的独立性检验</a:t>
                </a: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，能认为该企业生产的这种产品的质量指</a:t>
                </a:r>
                <a:endPar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endParaRPr>
              </a:p>
              <a:p>
                <a:pPr latinLnBrk="1">
                  <a:lnSpc>
                    <a:spcPct val="150000"/>
                  </a:lnSpc>
                </a:pP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标值与设备改造有关</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2400" dirty="0"/>
              </a:p>
            </p:txBody>
          </p:sp>
        </mc:Choice>
        <mc:Fallback>
          <p:sp>
            <p:nvSpPr>
              <p:cNvPr id="3" name="QO_5_AS.58_1#2aa689de8?vbadefaultcenterpage=1&amp;parentnodeid=2ac58be0e&amp;vbahtmlprocessed=1&amp;bbb=1&amp;hasbroken=1"/>
              <p:cNvSpPr>
                <a:spLocks noRot="1" noChangeAspect="1" noMove="1" noResize="1" noEditPoints="1" noAdjustHandles="1" noChangeArrowheads="1" noChangeShapeType="1" noTextEdit="1"/>
              </p:cNvSpPr>
              <p:nvPr/>
            </p:nvSpPr>
            <p:spPr>
              <a:xfrm>
                <a:off x="502920" y="2700605"/>
                <a:ext cx="11183112" cy="2215198"/>
              </a:xfrm>
              <a:prstGeom prst="rect">
                <a:avLst/>
              </a:prstGeom>
              <a:blipFill rotWithShape="1">
                <a:blip r:embed="rId2"/>
                <a:stretch>
                  <a:fillRect t="-26" r="1" b="-2138"/>
                </a:stretch>
              </a:blipFill>
            </p:spPr>
            <p:txBody>
              <a:bodyPr/>
              <a:lstStyle/>
              <a:p>
                <a:r>
                  <a:rPr lang="zh-CN" altLang="en-US">
                    <a:noFill/>
                  </a:rPr>
                  <a:t> </a:t>
                </a:r>
              </a:p>
            </p:txBody>
          </p:sp>
        </mc:Fallback>
      </mc:AlternateContent>
    </p:spTree>
  </p:cSld>
  <p:clrMapOvr>
    <a:masterClrMapping/>
  </p:clrMapOvr>
  <p:transition>
    <p:split dir="in"/>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animEffect transition="in" filter="wipe(left)">
                                      <p:cBhvr>
                                        <p:cTn id="7" dur="500"/>
                                        <p:tgtEl>
                                          <p:spTgt spid="3">
                                            <p:bg/>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wipe(left)">
                                      <p:cBhvr>
                                        <p:cTn id="10" dur="500"/>
                                        <p:tgtEl>
                                          <p:spTgt spid="3">
                                            <p:txEl>
                                              <p:pRg st="0" end="0"/>
                                            </p:txEl>
                                          </p:spTgt>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wipe(left)">
                                      <p:cBhvr>
                                        <p:cTn id="13" dur="500"/>
                                        <p:tgtEl>
                                          <p:spTgt spid="3">
                                            <p:txEl>
                                              <p:pRg st="1" end="1"/>
                                            </p:txEl>
                                          </p:spTgt>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wipe(left)">
                                      <p:cBhvr>
                                        <p:cTn id="16" dur="500"/>
                                        <p:tgtEl>
                                          <p:spTgt spid="3">
                                            <p:txEl>
                                              <p:pRg st="2" end="2"/>
                                            </p:txEl>
                                          </p:spTgt>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wipe(left)">
                                      <p:cBhvr>
                                        <p:cTn id="19"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_5_BD#3619cc97e?vbadefaultcenterpage=1&amp;parentnodeid=2ac58be0e&amp;vbahtmlprocessed=1" descr="preencoded.png"/>
          <p:cNvPicPr>
            <a:picLocks noChangeAspect="1"/>
          </p:cNvPicPr>
          <p:nvPr/>
        </p:nvPicPr>
        <p:blipFill>
          <a:blip r:embed="rId1">
            <a:clrChange>
              <a:clrFrom>
                <a:srgbClr val="FFFFFF"/>
              </a:clrFrom>
              <a:clrTo>
                <a:srgbClr val="FFFFFF">
                  <a:alpha val="0"/>
                </a:srgbClr>
              </a:clrTo>
            </a:clrChange>
          </a:blip>
          <a:stretch>
            <a:fillRect/>
          </a:stretch>
        </p:blipFill>
        <p:spPr>
          <a:xfrm>
            <a:off x="4480560" y="2182033"/>
            <a:ext cx="3236976" cy="393192"/>
          </a:xfrm>
          <a:prstGeom prst="rect">
            <a:avLst/>
          </a:prstGeom>
          <a:noFill/>
          <a:extLst>
            <a:ext uri="{909E8E84-426E-40DD-AFC4-6F175D3DCCD1}">
              <a14:hiddenFill xmlns:a14="http://schemas.microsoft.com/office/drawing/2010/main">
                <a:solidFill>
                  <a:scrgbClr r="0" g="0" b="0">
                    <a:alpha val="0"/>
                  </a:scrgbClr>
                </a:solidFill>
              </a14:hiddenFill>
            </a:ext>
          </a:extLst>
        </p:spPr>
      </p:pic>
      <mc:AlternateContent xmlns:mc="http://schemas.openxmlformats.org/markup-compatibility/2006">
        <mc:Choice xmlns:a14="http://schemas.microsoft.com/office/drawing/2010/main" Requires="a14">
          <p:sp>
            <p:nvSpPr>
              <p:cNvPr id="3" name="P_5_BD#3619cc97e?vbadefaultcenterpage=1&amp;parentnodeid=2ac58be0e&amp;vbahtmlprocessed=1"/>
              <p:cNvSpPr/>
              <p:nvPr/>
            </p:nvSpPr>
            <p:spPr>
              <a:xfrm>
                <a:off x="502920" y="2708321"/>
                <a:ext cx="11183112" cy="2255647"/>
              </a:xfrm>
              <a:prstGeom prst="rect">
                <a:avLst/>
              </a:prstGeom>
              <a:noFill/>
            </p:spPr>
            <p:txBody>
              <a:bodyPr wrap="square" lIns="0" tIns="0" rIns="0" bIns="0" rtlCol="0" anchor="t"/>
              <a:lstStyle/>
              <a:p>
                <a:pPr algn="ctr" latinLnBrk="1">
                  <a:lnSpc>
                    <a:spcPct val="150000"/>
                  </a:lnSpc>
                </a:pPr>
                <a:r>
                  <a:rPr lang="en-US" altLang="zh-CN" sz="2400" b="1"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独立性检验的一般步骤</a:t>
                </a:r>
                <a:endParaRPr lang="en-US" altLang="zh-CN" sz="2400" dirty="0"/>
              </a:p>
              <a:p>
                <a:pPr algn="l" latinLnBrk="1">
                  <a:lnSpc>
                    <a:spcPct val="150000"/>
                  </a:lnSpc>
                </a:pPr>
                <a:r>
                  <a:rPr lang="en-US" altLang="zh-CN" sz="2400" b="1"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1. </a:t>
                </a:r>
                <a:r>
                  <a:rPr lang="en-US" altLang="zh-CN" sz="2400" b="0" i="0" dirty="0" err="1">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根据样本数据制成</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2</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2</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列联表.</a:t>
                </a:r>
                <a:endParaRPr lang="en-US" altLang="zh-CN" sz="2400" dirty="0"/>
              </a:p>
              <a:p>
                <a:pPr algn="l" latinLnBrk="1">
                  <a:lnSpc>
                    <a:spcPct val="110000"/>
                  </a:lnSpc>
                </a:pPr>
                <a:r>
                  <a:rPr lang="en-US" altLang="zh-CN" sz="2400" b="1"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2. </a:t>
                </a:r>
                <a:r>
                  <a:rPr lang="en-US" altLang="zh-CN" sz="2400" b="0" i="0" dirty="0" err="1">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根据公式</a:t>
                </a:r>
                <a14:m>
                  <m:oMath xmlns:m="http://schemas.openxmlformats.org/officeDocument/2006/math">
                    <m:sSup>
                      <m:sSup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𝜒</m:t>
                        </m:r>
                      </m:e>
                      <m:sup>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f>
                      <m:f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fPr>
                      <m:num>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𝑛</m:t>
                        </m:r>
                        <m:sSup>
                          <m:sSup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pPr>
                          <m:e>
                            <m:d>
                              <m:d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𝑎𝑑</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𝑏𝑐</m:t>
                                </m:r>
                              </m:e>
                            </m:d>
                          </m:e>
                          <m:sup>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2</m:t>
                            </m:r>
                          </m:sup>
                        </m:sSup>
                      </m:num>
                      <m:den>
                        <m:d>
                          <m:d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𝑎</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𝑏</m:t>
                            </m:r>
                          </m:e>
                        </m:d>
                        <m:d>
                          <m:d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𝑎</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𝑐</m:t>
                            </m:r>
                          </m:e>
                        </m:d>
                        <m:d>
                          <m:d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𝑏</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𝑑</m:t>
                            </m:r>
                          </m:e>
                        </m:d>
                        <m:d>
                          <m:d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𝑐</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𝑑</m:t>
                            </m:r>
                          </m:e>
                        </m:d>
                      </m:den>
                    </m:f>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计算.</a:t>
                </a:r>
                <a:endParaRPr lang="en-US" altLang="zh-CN" sz="2400" dirty="0"/>
              </a:p>
              <a:p>
                <a:pPr algn="l" latinLnBrk="1">
                  <a:lnSpc>
                    <a:spcPct val="150000"/>
                  </a:lnSpc>
                </a:pPr>
                <a:r>
                  <a:rPr lang="en-US" altLang="zh-CN" sz="2400" b="1"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3. </a:t>
                </a:r>
                <a:r>
                  <a:rPr lang="en-US" altLang="zh-CN" sz="2400" b="0" i="0" dirty="0" err="1">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比较</a:t>
                </a:r>
                <a14:m>
                  <m:oMath xmlns:m="http://schemas.openxmlformats.org/officeDocument/2006/math">
                    <m:sSup>
                      <m:sSup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𝜒</m:t>
                        </m:r>
                      </m:e>
                      <m:sup>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2</m:t>
                        </m:r>
                      </m:sup>
                    </m:sSup>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与临界值的大小关系，作统计推断.</a:t>
                </a:r>
                <a:endParaRPr lang="en-US" altLang="zh-CN" sz="2400" dirty="0"/>
              </a:p>
            </p:txBody>
          </p:sp>
        </mc:Choice>
        <mc:Fallback>
          <p:sp>
            <p:nvSpPr>
              <p:cNvPr id="3" name="P_5_BD#3619cc97e?vbadefaultcenterpage=1&amp;parentnodeid=2ac58be0e&amp;vbahtmlprocessed=1"/>
              <p:cNvSpPr>
                <a:spLocks noRot="1" noChangeAspect="1" noMove="1" noResize="1" noEditPoints="1" noAdjustHandles="1" noChangeArrowheads="1" noChangeShapeType="1" noTextEdit="1"/>
              </p:cNvSpPr>
              <p:nvPr/>
            </p:nvSpPr>
            <p:spPr>
              <a:xfrm>
                <a:off x="502920" y="2708321"/>
                <a:ext cx="11183112" cy="2255647"/>
              </a:xfrm>
              <a:prstGeom prst="rect">
                <a:avLst/>
              </a:prstGeom>
              <a:blipFill rotWithShape="1">
                <a:blip r:embed="rId2"/>
                <a:stretch>
                  <a:fillRect t="-2" r="1" b="-2526"/>
                </a:stretch>
              </a:blipFill>
            </p:spPr>
            <p:txBody>
              <a:bodyPr/>
              <a:lstStyle/>
              <a:p>
                <a:r>
                  <a:rPr lang="zh-CN" altLang="en-US">
                    <a:noFill/>
                  </a:rPr>
                  <a:t> </a:t>
                </a:r>
              </a:p>
            </p:txBody>
          </p:sp>
        </mc:Fallback>
      </mc:AlternateContent>
    </p:spTree>
  </p:cSld>
  <p:clrMapOvr>
    <a:masterClrMapping/>
  </p:clrMapOvr>
  <p:transition>
    <p:split dir="in"/>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_5_BD#eeb1a00f2?vbadefaultcenterpage=1&amp;parentnodeid=2ac58be0e&amp;vbahtmlprocessed=1" descr="preencoded.png"/>
          <p:cNvPicPr>
            <a:picLocks noChangeAspect="1"/>
          </p:cNvPicPr>
          <p:nvPr/>
        </p:nvPicPr>
        <p:blipFill>
          <a:blip r:embed="rId1"/>
          <a:stretch>
            <a:fillRect/>
          </a:stretch>
        </p:blipFill>
        <p:spPr>
          <a:xfrm>
            <a:off x="3813048" y="756000"/>
            <a:ext cx="4562856" cy="530352"/>
          </a:xfrm>
          <a:prstGeom prst="rect">
            <a:avLst/>
          </a:prstGeom>
        </p:spPr>
      </p:pic>
      <mc:AlternateContent xmlns:mc="http://schemas.openxmlformats.org/markup-compatibility/2006">
        <mc:Choice xmlns:a14="http://schemas.microsoft.com/office/drawing/2010/main" Requires="a14">
          <p:sp>
            <p:nvSpPr>
              <p:cNvPr id="3" name="QO_6_BD.59_1#7fb43eae6?vbadefaultcenterpage=1&amp;parentnodeid=eeb1a00f2&amp;vbahtmlprocessed=1&amp;bbb=1&amp;hasbroken=1"/>
              <p:cNvSpPr/>
              <p:nvPr/>
            </p:nvSpPr>
            <p:spPr>
              <a:xfrm>
                <a:off x="502920" y="1419448"/>
                <a:ext cx="11183112" cy="1038670"/>
              </a:xfrm>
              <a:prstGeom prst="rect">
                <a:avLst/>
              </a:prstGeom>
              <a:noFill/>
            </p:spPr>
            <p:txBody>
              <a:bodyPr wrap="none" lIns="0" tIns="0" rIns="0" bIns="0" rtlCol="0" anchor="t"/>
              <a:lstStyle/>
              <a:p>
                <a:pPr algn="l" latinLnBrk="1">
                  <a:lnSpc>
                    <a:spcPct val="150000"/>
                  </a:lnSpc>
                </a:pPr>
                <a:r>
                  <a:rPr lang="en-US" altLang="zh-CN" sz="2400" b="0" i="0" dirty="0">
                    <a:solidFill>
                      <a:srgbClr val="E81B23"/>
                    </a:solidFill>
                    <a:latin typeface="Times New Roman" panose="02020603050405020304" pitchFamily="34" charset="0"/>
                    <a:ea typeface="微软雅黑" panose="020B0503020204020204" pitchFamily="34" charset="-122"/>
                    <a:cs typeface="Times New Roman" panose="02020603050405020304" pitchFamily="34" charset="-120"/>
                  </a:rPr>
                  <a:t>（</a:t>
                </a:r>
                <a:r>
                  <a:rPr lang="en-US" altLang="zh-CN" sz="2400" b="0" i="0" spc="-100" dirty="0">
                    <a:solidFill>
                      <a:srgbClr val="E81B23"/>
                    </a:solidFill>
                    <a:latin typeface="Times New Roman" panose="02020603050405020304" pitchFamily="34" charset="0"/>
                    <a:ea typeface="微软雅黑" panose="020B0503020204020204" pitchFamily="34" charset="-122"/>
                    <a:cs typeface="Times New Roman" panose="02020603050405020304" pitchFamily="34" charset="-120"/>
                  </a:rPr>
                  <a:t>2022</a:t>
                </a:r>
                <a:r>
                  <a:rPr lang="en-US" altLang="zh-CN" sz="2400" b="1" i="0" spc="-100" dirty="0">
                    <a:solidFill>
                      <a:srgbClr val="E81B23"/>
                    </a:solidFill>
                    <a:latin typeface="Times New Roman" panose="02020603050405020304" pitchFamily="34" charset="0"/>
                    <a:ea typeface="微软雅黑" panose="020B0503020204020204" pitchFamily="34" charset="-122"/>
                    <a:cs typeface="Times New Roman" panose="02020603050405020304" pitchFamily="34" charset="-120"/>
                  </a:rPr>
                  <a:t> · </a:t>
                </a:r>
                <a:r>
                  <a:rPr lang="en-US" altLang="zh-CN" sz="2400" b="0" i="0" spc="-100" dirty="0" err="1">
                    <a:solidFill>
                      <a:srgbClr val="E81B23"/>
                    </a:solidFill>
                    <a:latin typeface="Times New Roman" panose="02020603050405020304" pitchFamily="34" charset="0"/>
                    <a:ea typeface="微软雅黑" panose="020B0503020204020204" pitchFamily="34" charset="-122"/>
                    <a:cs typeface="Times New Roman" panose="02020603050405020304" pitchFamily="34" charset="-120"/>
                  </a:rPr>
                  <a:t>全国甲卷）</a:t>
                </a:r>
                <a:r>
                  <a:rPr lang="en-US" altLang="zh-CN" sz="2400" b="0" i="0" spc="-100" dirty="0" err="1">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甲、乙两城之间的长途客车均由</a:t>
                </a:r>
                <a14:m>
                  <m:oMath xmlns:m="http://schemas.openxmlformats.org/officeDocument/2006/math">
                    <m:r>
                      <a:rPr lang="en-US" altLang="zh-CN" sz="2400" b="0" i="0" spc="-10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𝐴</m:t>
                    </m:r>
                  </m:oMath>
                </a14:m>
                <a:r>
                  <a:rPr lang="en-US" altLang="zh-CN" sz="2400" b="0" i="0" spc="-10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和</a:t>
                </a:r>
                <a14:m>
                  <m:oMath xmlns:m="http://schemas.openxmlformats.org/officeDocument/2006/math">
                    <m:r>
                      <a:rPr lang="en-US" altLang="zh-CN" sz="2400" b="0" i="0" spc="-10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𝐵</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spc="-100" dirty="0" err="1">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两家公司运营，为了解这两家</a:t>
                </a:r>
                <a:endParaRPr lang="en-US" altLang="zh-CN" sz="2400" b="0" i="0" spc="-10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endParaRPr>
              </a:p>
              <a:p>
                <a:pPr latinLnBrk="1">
                  <a:lnSpc>
                    <a:spcPct val="150000"/>
                  </a:lnSpc>
                </a:pPr>
                <a:r>
                  <a:rPr lang="en-US" altLang="zh-CN" sz="2400" b="0" i="0" spc="-10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公司长途客车的运行情况，随机调查了甲、乙两城之间的500个班次，得到下面列联表：</a:t>
                </a:r>
                <a:endParaRPr lang="en-US" altLang="zh-CN" sz="2400" spc="-100" dirty="0"/>
              </a:p>
            </p:txBody>
          </p:sp>
        </mc:Choice>
        <mc:Fallback>
          <p:sp>
            <p:nvSpPr>
              <p:cNvPr id="3" name="QO_6_BD.59_1#7fb43eae6?vbadefaultcenterpage=1&amp;parentnodeid=eeb1a00f2&amp;vbahtmlprocessed=1&amp;bbb=1&amp;hasbroken=1"/>
              <p:cNvSpPr>
                <a:spLocks noRot="1" noChangeAspect="1" noMove="1" noResize="1" noEditPoints="1" noAdjustHandles="1" noChangeArrowheads="1" noChangeShapeType="1" noTextEdit="1"/>
              </p:cNvSpPr>
              <p:nvPr/>
            </p:nvSpPr>
            <p:spPr>
              <a:xfrm>
                <a:off x="502920" y="1419448"/>
                <a:ext cx="11183112" cy="1038670"/>
              </a:xfrm>
              <a:prstGeom prst="rect">
                <a:avLst/>
              </a:prstGeom>
              <a:blipFill rotWithShape="1">
                <a:blip r:embed="rId2"/>
                <a:stretch>
                  <a:fillRect t="-21" r="-1015" b="-5621"/>
                </a:stretch>
              </a:blipFill>
            </p:spPr>
            <p:txBody>
              <a:bodyPr/>
              <a:lstStyle/>
              <a:p>
                <a:r>
                  <a:rPr lang="zh-CN" altLang="en-US">
                    <a:noFill/>
                  </a:rPr>
                  <a:t> </a:t>
                </a:r>
              </a:p>
            </p:txBody>
          </p:sp>
        </mc:Fallback>
      </mc:AlternateContent>
      <p:graphicFrame>
        <p:nvGraphicFramePr>
          <p:cNvPr id="43" name="QO_6_BD.59_2#7fb43eae6?colgroup=3,17,13&amp;vbadefaultcenterpage=1&amp;parentnodeid=eeb1a00f2&amp;vbahtmlprocessed=1"/>
          <p:cNvGraphicFramePr>
            <a:graphicFrameLocks noGrp="1"/>
          </p:cNvGraphicFramePr>
          <p:nvPr/>
        </p:nvGraphicFramePr>
        <p:xfrm>
          <a:off x="502920" y="2587848"/>
          <a:ext cx="11146536" cy="1305688"/>
        </p:xfrm>
        <a:graphic>
          <a:graphicData uri="http://schemas.openxmlformats.org/drawingml/2006/table">
            <a:tbl>
              <a:tblPr/>
              <a:tblGrid>
                <a:gridCol w="1325880"/>
                <a:gridCol w="5577840"/>
                <a:gridCol w="4242816"/>
              </a:tblGrid>
              <a:tr h="435356">
                <a:tc>
                  <a:txBody>
                    <a:bodyPr/>
                    <a:lstStyle/>
                    <a:p>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准点班次数</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未准点班次数</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r>
              <a:tr h="435166">
                <a:tc>
                  <a:txBody>
                    <a:bodyPr/>
                    <a:lstStyle/>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240</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20</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r>
              <a:tr h="435166">
                <a:tc>
                  <a:txBody>
                    <a:bodyPr/>
                    <a:lstStyle/>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B</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210</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30</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r>
            </a:tbl>
          </a:graphicData>
        </a:graphic>
      </p:graphicFrame>
    </p:spTree>
  </p:cSld>
  <p:clrMapOvr>
    <a:masterClrMapping/>
  </p:clrMapOvr>
  <p:transition>
    <p:split dir="in"/>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QO_6_BD.59_3#7fb43eae6?segpoint=1&amp;vbadefaultcenterpage=1&amp;parentnodeid=eeb1a00f2&amp;vbahtmlprocessed=1"/>
          <p:cNvSpPr/>
          <p:nvPr/>
        </p:nvSpPr>
        <p:spPr>
          <a:xfrm>
            <a:off x="502920" y="2209210"/>
            <a:ext cx="11183112" cy="490030"/>
          </a:xfrm>
          <a:prstGeom prst="rect">
            <a:avLst/>
          </a:prstGeom>
          <a:noFill/>
        </p:spPr>
        <p:txBody>
          <a:bodyPr wrap="square" lIns="0" tIns="0" rIns="0" bIns="0" rtlCol="0" anchor="t"/>
          <a:lstStyle/>
          <a:p>
            <a:pPr marL="0" algn="l" latinLnBrk="1">
              <a:lnSpc>
                <a:spcPct val="15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（1）根据上表，分别估计这两家公司甲、乙两城之间的长途客车准点的概率；</a:t>
            </a:r>
            <a:endParaRPr lang="en-US" altLang="zh-CN" sz="2400" dirty="0"/>
          </a:p>
        </p:txBody>
      </p:sp>
      <mc:AlternateContent xmlns:mc="http://schemas.openxmlformats.org/markup-compatibility/2006">
        <mc:Choice xmlns:a14="http://schemas.microsoft.com/office/drawing/2010/main" Requires="a14">
          <p:sp>
            <p:nvSpPr>
              <p:cNvPr id="3" name="QO_6_BD.59_4#7fb43eae6?segpoint=1&amp;vbadefaultcenterpage=1&amp;parentnodeid=eeb1a00f2&amp;vbahtmlprocessed=1&amp;bbb=1"/>
              <p:cNvSpPr/>
              <p:nvPr/>
            </p:nvSpPr>
            <p:spPr>
              <a:xfrm>
                <a:off x="502920" y="2707558"/>
                <a:ext cx="11183112" cy="1217549"/>
              </a:xfrm>
              <a:prstGeom prst="rect">
                <a:avLst/>
              </a:prstGeom>
              <a:noFill/>
            </p:spPr>
            <p:txBody>
              <a:bodyPr wrap="square" lIns="0" tIns="0" rIns="0" bIns="0" rtlCol="0" anchor="t"/>
              <a:lstStyle/>
              <a:p>
                <a:pPr marL="0" algn="l" latinLnBrk="1">
                  <a:lnSpc>
                    <a:spcPct val="15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r>
                  <a:rPr lang="en-US" altLang="zh-CN" sz="2400" b="0" i="0" spc="-10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2）能否有</a:t>
                </a:r>
                <a14:m>
                  <m:oMath xmlns:m="http://schemas.openxmlformats.org/officeDocument/2006/math">
                    <m:r>
                      <a:rPr lang="en-US" altLang="zh-CN" sz="2400" b="0" i="0" spc="-10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90</m:t>
                    </m:r>
                    <m:r>
                      <a:rPr lang="en-US" altLang="zh-CN" sz="2400" b="0" i="0" spc="-10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spc="-10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的把握认为甲、乙两城之间的长途客车是否准点与客车所属公司有关？</a:t>
                </a:r>
                <a:endParaRPr lang="en-US" altLang="zh-CN" sz="2400" spc="-100" dirty="0"/>
              </a:p>
              <a:p>
                <a:pPr marL="0" latinLnBrk="1">
                  <a:lnSpc>
                    <a:spcPct val="110000"/>
                  </a:lnSpc>
                </a:pP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附</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14:m>
                  <m:oMath xmlns:m="http://schemas.openxmlformats.org/officeDocument/2006/math">
                    <m:sSup>
                      <m:sSup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𝐾</m:t>
                        </m:r>
                      </m:e>
                      <m:sup>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f>
                      <m:f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fPr>
                      <m:num>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𝑛</m:t>
                        </m:r>
                        <m:sSup>
                          <m:sSup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pPr>
                          <m:e>
                            <m:d>
                              <m:d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𝑎𝑑</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𝑏𝑐</m:t>
                                </m:r>
                              </m:e>
                            </m:d>
                          </m:e>
                          <m:sup>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2</m:t>
                            </m:r>
                          </m:sup>
                        </m:sSup>
                      </m:num>
                      <m:den>
                        <m:d>
                          <m:d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𝑎</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𝑏</m:t>
                            </m:r>
                          </m:e>
                        </m:d>
                        <m:d>
                          <m:d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𝑐</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𝑑</m:t>
                            </m:r>
                          </m:e>
                        </m:d>
                        <m:d>
                          <m:d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𝑎</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𝑐</m:t>
                            </m:r>
                          </m:e>
                        </m:d>
                        <m:d>
                          <m:d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𝑏</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𝑑</m:t>
                            </m:r>
                          </m:e>
                        </m:d>
                      </m:den>
                    </m:f>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2400" dirty="0"/>
              </a:p>
            </p:txBody>
          </p:sp>
        </mc:Choice>
        <mc:Fallback>
          <p:sp>
            <p:nvSpPr>
              <p:cNvPr id="3" name="QO_6_BD.59_4#7fb43eae6?segpoint=1&amp;vbadefaultcenterpage=1&amp;parentnodeid=eeb1a00f2&amp;vbahtmlprocessed=1&amp;bbb=1"/>
              <p:cNvSpPr>
                <a:spLocks noRot="1" noChangeAspect="1" noMove="1" noResize="1" noEditPoints="1" noAdjustHandles="1" noChangeArrowheads="1" noChangeShapeType="1" noTextEdit="1"/>
              </p:cNvSpPr>
              <p:nvPr/>
            </p:nvSpPr>
            <p:spPr>
              <a:xfrm>
                <a:off x="502920" y="2707558"/>
                <a:ext cx="11183112" cy="1217549"/>
              </a:xfrm>
              <a:prstGeom prst="rect">
                <a:avLst/>
              </a:prstGeom>
              <a:blipFill rotWithShape="1">
                <a:blip r:embed="rId1"/>
                <a:stretch>
                  <a:fillRect t="-45" r="-499" b="1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graphicFrame>
            <p:nvGraphicFramePr>
              <p:cNvPr id="44" name="QO_6_BD.59_5#7fb43eae6?colgroup=8,8,8,8&amp;vbadefaultcenterpage=1&amp;parentnodeid=eeb1a00f2&amp;vbahtmlprocessed=1"/>
              <p:cNvGraphicFramePr>
                <a:graphicFrameLocks noGrp="1"/>
              </p:cNvGraphicFramePr>
              <p:nvPr/>
            </p:nvGraphicFramePr>
            <p:xfrm>
              <a:off x="502920" y="4053758"/>
              <a:ext cx="11137392" cy="870332"/>
            </p:xfrm>
            <a:graphic>
              <a:graphicData uri="http://schemas.openxmlformats.org/drawingml/2006/table">
                <a:tbl>
                  <a:tblPr/>
                  <a:tblGrid>
                    <a:gridCol w="2798064"/>
                    <a:gridCol w="2779776"/>
                    <a:gridCol w="2779776"/>
                    <a:gridCol w="2779776"/>
                  </a:tblGrid>
                  <a:tr h="435166">
                    <a:tc>
                      <a:txBody>
                        <a:bodyPr/>
                        <a:lstStyle/>
                        <a:p>
                          <a:pPr marL="0" algn="ctr" latinLnBrk="1" hangingPunct="0">
                            <a:lnSpc>
                              <a:spcPct val="130000"/>
                            </a:lnSpc>
                          </a:pP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𝑃</m:t>
                              </m:r>
                              <m:d>
                                <m:d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dPr>
                                <m:e>
                                  <m:sSup>
                                    <m:sSup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𝐾</m:t>
                                      </m:r>
                                    </m:e>
                                    <m:sup>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𝑘</m:t>
                                  </m:r>
                                </m:e>
                              </m:d>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marL="0"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0.100</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marL="0"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0.050</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marL="0"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0.010</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r>
                  <a:tr h="435166">
                    <a:tc>
                      <a:txBody>
                        <a:bodyPr/>
                        <a:lstStyle/>
                        <a:p>
                          <a:pPr marL="0" algn="ctr" latinLnBrk="1" hangingPunct="0">
                            <a:lnSpc>
                              <a:spcPct val="130000"/>
                            </a:lnSpc>
                          </a:pP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𝑘</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marL="0"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2.706</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marL="0"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3.841</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marL="0"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6.635</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r>
                </a:tbl>
              </a:graphicData>
            </a:graphic>
          </p:graphicFrame>
        </mc:Choice>
        <mc:Fallback xmlns="">
          <p:graphicFrame>
            <p:nvGraphicFramePr>
              <p:cNvPr id="44" name="QO_6_BD.59_5#7fb43eae6?colgroup=8,8,8,8&amp;vbadefaultcenterpage=1&amp;parentnodeid=eeb1a00f2&amp;vbahtmlprocessed=1"/>
              <p:cNvGraphicFramePr>
                <a:graphicFrameLocks noGrp="1"/>
              </p:cNvGraphicFramePr>
              <p:nvPr/>
            </p:nvGraphicFramePr>
            <p:xfrm>
              <a:off x="502920" y="4053758"/>
              <a:ext cx="11137392" cy="870332"/>
            </p:xfrm>
            <a:graphic>
              <a:graphicData uri="http://schemas.openxmlformats.org/drawingml/2006/table">
                <a:tbl>
                  <a:tblPr/>
                  <a:tblGrid>
                    <a:gridCol w="2798064"/>
                    <a:gridCol w="2779776"/>
                    <a:gridCol w="2779776"/>
                    <a:gridCol w="2779776"/>
                  </a:tblGrid>
                  <a:tr h="474980">
                    <a:tc>
                      <a:txBody>
                        <a:bodyPr/>
                        <a:lstStyle/>
                        <a:p>
                          <a:endParaRPr lang="zh-CN"/>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blipFill>
                          <a:blip r:embed="rId2"/>
                        </a:blipFill>
                      </a:tcPr>
                    </a:tc>
                    <a:tc>
                      <a:txBody>
                        <a:bodyPr/>
                        <a:lstStyle/>
                        <a:p>
                          <a:pPr marL="0"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0.100</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marL="0"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0.050</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marL="0"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0.010</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r>
                  <a:tr h="474980">
                    <a:tc>
                      <a:txBody>
                        <a:bodyPr/>
                        <a:lstStyle/>
                        <a:p>
                          <a:endParaRPr lang="zh-CN"/>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blipFill>
                          <a:blip r:embed="rId2"/>
                        </a:blipFill>
                      </a:tcPr>
                    </a:tc>
                    <a:tc>
                      <a:txBody>
                        <a:bodyPr/>
                        <a:lstStyle/>
                        <a:p>
                          <a:pPr marL="0"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2.706</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marL="0"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3.841</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marL="0"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6.635</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r>
                </a:tbl>
              </a:graphicData>
            </a:graphic>
          </p:graphicFrame>
        </mc:Fallback>
      </mc:AlternateContent>
    </p:spTree>
  </p:cSld>
  <p:clrMapOvr>
    <a:masterClrMapping/>
  </p:clrMapOvr>
  <p:transition>
    <p:split dir="in"/>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QO_6_AS.60_1#7fb43eae6?vbadefaultcenterpage=1&amp;parentnodeid=eeb1a00f2&amp;vbahtmlprocessed=1"/>
              <p:cNvSpPr/>
              <p:nvPr/>
            </p:nvSpPr>
            <p:spPr>
              <a:xfrm>
                <a:off x="502920" y="1887964"/>
                <a:ext cx="11183112" cy="3370072"/>
              </a:xfrm>
              <a:prstGeom prst="rect">
                <a:avLst/>
              </a:prstGeom>
              <a:noFill/>
            </p:spPr>
            <p:txBody>
              <a:bodyPr wrap="square" lIns="0" tIns="0" rIns="0" bIns="0" rtlCol="0" anchor="t"/>
              <a:lstStyle/>
              <a:p>
                <a:pPr algn="l" latinLnBrk="1">
                  <a:lnSpc>
                    <a:spcPct val="150000"/>
                  </a:lnSpc>
                </a:pPr>
                <a:r>
                  <a:rPr lang="en-US" altLang="zh-CN" sz="2400" b="1"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解析</a:t>
                </a:r>
                <a:r>
                  <a:rPr lang="en-US" altLang="zh-CN" sz="2400" b="1" i="0" dirty="0">
                    <a:solidFill>
                      <a:srgbClr val="FF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（1）根据表中数据可知，</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𝐴</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公司共有班次260次，准点班次有240次，</a:t>
                </a:r>
                <a:endParaRPr lang="en-US" altLang="zh-CN" sz="2400" dirty="0"/>
              </a:p>
              <a:p>
                <a:pPr algn="l" latinLnBrk="1">
                  <a:lnSpc>
                    <a:spcPct val="150000"/>
                  </a:lnSpc>
                </a:pPr>
                <a:r>
                  <a:rPr lang="en-US" altLang="zh-CN" sz="2400" b="0" i="0" dirty="0">
                    <a:solidFill>
                      <a:srgbClr val="FF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设“</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𝐴</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公司长途客车准点”为事件</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𝑀</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，则</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𝑃</m:t>
                    </m:r>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𝑀</m:t>
                        </m:r>
                      </m:e>
                    </m:d>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f>
                      <m:f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fPr>
                      <m:num>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240</m:t>
                        </m:r>
                      </m:num>
                      <m:den>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260</m:t>
                        </m:r>
                      </m:den>
                    </m:f>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f>
                      <m:f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fPr>
                      <m:num>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12</m:t>
                        </m:r>
                      </m:num>
                      <m:den>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13</m:t>
                        </m:r>
                      </m:den>
                    </m:f>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2400" dirty="0"/>
              </a:p>
              <a:p>
                <a:pPr algn="l" latinLnBrk="1">
                  <a:lnSpc>
                    <a:spcPct val="150000"/>
                  </a:lnSpc>
                </a:pP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𝐵</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公司共有班次240次，准点班次有210次，</a:t>
                </a:r>
                <a:endParaRPr lang="en-US" altLang="zh-CN" sz="2400" dirty="0"/>
              </a:p>
              <a:p>
                <a:pPr algn="l" latinLnBrk="1">
                  <a:lnSpc>
                    <a:spcPct val="150000"/>
                  </a:lnSpc>
                </a:pPr>
                <a:r>
                  <a:rPr lang="en-US" altLang="zh-CN" sz="2400" b="0" i="0" dirty="0">
                    <a:solidFill>
                      <a:srgbClr val="FF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设“</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𝐵</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公司长途客车准点”为事件</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𝑁</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，则</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𝑃</m:t>
                    </m:r>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𝑁</m:t>
                        </m:r>
                      </m:e>
                    </m:d>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f>
                      <m:f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fPr>
                      <m:num>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210</m:t>
                        </m:r>
                      </m:num>
                      <m:den>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240</m:t>
                        </m:r>
                      </m:den>
                    </m:f>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f>
                      <m:f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fPr>
                      <m:num>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7</m:t>
                        </m:r>
                      </m:num>
                      <m:den>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8</m:t>
                        </m:r>
                      </m:den>
                    </m:f>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2400" dirty="0"/>
              </a:p>
              <a:p>
                <a:pPr algn="l" latinLnBrk="1">
                  <a:lnSpc>
                    <a:spcPct val="150000"/>
                  </a:lnSpc>
                </a:pPr>
                <a:r>
                  <a:rPr lang="en-US" altLang="zh-CN" sz="2400" b="0" i="0" dirty="0">
                    <a:solidFill>
                      <a:srgbClr val="FF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故</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𝐴</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公司长途客车准点的概率为</a:t>
                </a:r>
                <a14:m>
                  <m:oMath xmlns:m="http://schemas.openxmlformats.org/officeDocument/2006/math">
                    <m:f>
                      <m:f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fPr>
                      <m:num>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12</m:t>
                        </m:r>
                      </m:num>
                      <m:den>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13</m:t>
                        </m:r>
                      </m:den>
                    </m:f>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𝐵</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公司长途客车准点的概率为</a:t>
                </a:r>
                <a14:m>
                  <m:oMath xmlns:m="http://schemas.openxmlformats.org/officeDocument/2006/math">
                    <m:f>
                      <m:f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fPr>
                      <m:num>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7</m:t>
                        </m:r>
                      </m:num>
                      <m:den>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8</m:t>
                        </m:r>
                      </m:den>
                    </m:f>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2400" dirty="0"/>
              </a:p>
            </p:txBody>
          </p:sp>
        </mc:Choice>
        <mc:Fallback>
          <p:sp>
            <p:nvSpPr>
              <p:cNvPr id="2" name="QO_6_AS.60_1#7fb43eae6?vbadefaultcenterpage=1&amp;parentnodeid=eeb1a00f2&amp;vbahtmlprocessed=1"/>
              <p:cNvSpPr>
                <a:spLocks noRot="1" noChangeAspect="1" noMove="1" noResize="1" noEditPoints="1" noAdjustHandles="1" noChangeArrowheads="1" noChangeShapeType="1" noTextEdit="1"/>
              </p:cNvSpPr>
              <p:nvPr/>
            </p:nvSpPr>
            <p:spPr>
              <a:xfrm>
                <a:off x="502920" y="1887964"/>
                <a:ext cx="11183112" cy="3370072"/>
              </a:xfrm>
              <a:prstGeom prst="rect">
                <a:avLst/>
              </a:prstGeom>
              <a:blipFill rotWithShape="1">
                <a:blip r:embed="rId1"/>
                <a:stretch>
                  <a:fillRect t="-3" r="1" b="-2367"/>
                </a:stretch>
              </a:blipFill>
            </p:spPr>
            <p:txBody>
              <a:bodyPr/>
              <a:lstStyle/>
              <a:p>
                <a:r>
                  <a:rPr lang="zh-CN" altLang="en-US">
                    <a:noFill/>
                  </a:rPr>
                  <a:t> </a:t>
                </a:r>
              </a:p>
            </p:txBody>
          </p:sp>
        </mc:Fallback>
      </mc:AlternateContent>
    </p:spTree>
  </p:cSld>
  <p:clrMapOvr>
    <a:masterClrMapping/>
  </p:clrMapOvr>
  <p:transition>
    <p:split dir="in"/>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bg/>
                                          </p:spTgt>
                                        </p:tgtEl>
                                        <p:attrNameLst>
                                          <p:attrName>style.visibility</p:attrName>
                                        </p:attrNameLst>
                                      </p:cBhvr>
                                      <p:to>
                                        <p:strVal val="visible"/>
                                      </p:to>
                                    </p:set>
                                    <p:animEffect transition="in" filter="wipe(left)">
                                      <p:cBhvr>
                                        <p:cTn id="7" dur="500"/>
                                        <p:tgtEl>
                                          <p:spTgt spid="2">
                                            <p:bg/>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
                                            <p:txEl>
                                              <p:pRg st="0" end="0"/>
                                            </p:txEl>
                                          </p:spTgt>
                                        </p:tgtEl>
                                        <p:attrNameLst>
                                          <p:attrName>style.visibility</p:attrName>
                                        </p:attrNameLst>
                                      </p:cBhvr>
                                      <p:to>
                                        <p:strVal val="visible"/>
                                      </p:to>
                                    </p:set>
                                    <p:animEffect transition="in" filter="wipe(left)">
                                      <p:cBhvr>
                                        <p:cTn id="10" dur="500"/>
                                        <p:tgtEl>
                                          <p:spTgt spid="2">
                                            <p:txEl>
                                              <p:pRg st="0" end="0"/>
                                            </p:txEl>
                                          </p:spTgt>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animEffect transition="in" filter="wipe(left)">
                                      <p:cBhvr>
                                        <p:cTn id="13" dur="500"/>
                                        <p:tgtEl>
                                          <p:spTgt spid="2">
                                            <p:txEl>
                                              <p:pRg st="1" end="1"/>
                                            </p:txEl>
                                          </p:spTgt>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2">
                                            <p:txEl>
                                              <p:pRg st="2" end="2"/>
                                            </p:txEl>
                                          </p:spTgt>
                                        </p:tgtEl>
                                        <p:attrNameLst>
                                          <p:attrName>style.visibility</p:attrName>
                                        </p:attrNameLst>
                                      </p:cBhvr>
                                      <p:to>
                                        <p:strVal val="visible"/>
                                      </p:to>
                                    </p:set>
                                    <p:animEffect transition="in" filter="wipe(left)">
                                      <p:cBhvr>
                                        <p:cTn id="16" dur="500"/>
                                        <p:tgtEl>
                                          <p:spTgt spid="2">
                                            <p:txEl>
                                              <p:pRg st="2" end="2"/>
                                            </p:txEl>
                                          </p:spTgt>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animEffect transition="in" filter="wipe(left)">
                                      <p:cBhvr>
                                        <p:cTn id="19" dur="500"/>
                                        <p:tgtEl>
                                          <p:spTgt spid="2">
                                            <p:txEl>
                                              <p:pRg st="3" end="3"/>
                                            </p:txEl>
                                          </p:spTgt>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2">
                                            <p:txEl>
                                              <p:pRg st="4" end="4"/>
                                            </p:txEl>
                                          </p:spTgt>
                                        </p:tgtEl>
                                        <p:attrNameLst>
                                          <p:attrName>style.visibility</p:attrName>
                                        </p:attrNameLst>
                                      </p:cBhvr>
                                      <p:to>
                                        <p:strVal val="visible"/>
                                      </p:to>
                                    </p:set>
                                    <p:animEffect transition="in" filter="wipe(left)">
                                      <p:cBhvr>
                                        <p:cTn id="22" dur="500"/>
                                        <p:tgtEl>
                                          <p:spTgt spid="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QO_6_AS.60_2#7fb43eae6?vbadefaultcenterpage=1&amp;parentnodeid=eeb1a00f2&amp;vbahtmlprocessed=1"/>
          <p:cNvSpPr/>
          <p:nvPr/>
        </p:nvSpPr>
        <p:spPr>
          <a:xfrm>
            <a:off x="502920" y="1620724"/>
            <a:ext cx="11183112" cy="490030"/>
          </a:xfrm>
          <a:prstGeom prst="rect">
            <a:avLst/>
          </a:prstGeom>
          <a:noFill/>
        </p:spPr>
        <p:txBody>
          <a:bodyPr wrap="square" lIns="0" tIns="0" rIns="0" bIns="0" rtlCol="0" anchor="t"/>
          <a:lstStyle/>
          <a:p>
            <a:pPr algn="l" latinLnBrk="1">
              <a:lnSpc>
                <a:spcPct val="150000"/>
              </a:lnSpc>
            </a:pP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（2）列联表：</a:t>
            </a:r>
            <a:endParaRPr lang="en-US" altLang="zh-CN" sz="2400" dirty="0"/>
          </a:p>
        </p:txBody>
      </p:sp>
      <mc:AlternateContent xmlns:mc="http://schemas.openxmlformats.org/markup-compatibility/2006" xmlns:a14="http://schemas.microsoft.com/office/drawing/2010/main">
        <mc:Choice Requires="a14">
          <p:graphicFrame>
            <p:nvGraphicFramePr>
              <p:cNvPr id="46" name="QO_6_AS.60_3#7fb43eae6?colgroup=5,11,8,8&amp;vbadefaultcenterpage=1&amp;parentnodeid=eeb1a00f2&amp;vbahtmlprocessed=1"/>
              <p:cNvGraphicFramePr>
                <a:graphicFrameLocks noGrp="1"/>
              </p:cNvGraphicFramePr>
              <p:nvPr/>
            </p:nvGraphicFramePr>
            <p:xfrm>
              <a:off x="502920" y="2243532"/>
              <a:ext cx="11137392" cy="1741044"/>
            </p:xfrm>
            <a:graphic>
              <a:graphicData uri="http://schemas.openxmlformats.org/drawingml/2006/table">
                <a:tbl>
                  <a:tblPr/>
                  <a:tblGrid>
                    <a:gridCol w="1911096"/>
                    <a:gridCol w="3666744"/>
                    <a:gridCol w="2779776"/>
                    <a:gridCol w="2779776"/>
                  </a:tblGrid>
                  <a:tr h="435356">
                    <a:tc>
                      <a:txBody>
                        <a:bodyPr/>
                        <a:lstStyle/>
                        <a:p>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30000"/>
                            </a:lnSpc>
                          </a:pP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准点班次数</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30000"/>
                            </a:lnSpc>
                          </a:pP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未准点班次数</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30000"/>
                            </a:lnSpc>
                          </a:pP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合计</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r>
                  <a:tr h="435166">
                    <a:tc>
                      <a:txBody>
                        <a:bodyPr/>
                        <a:lstStyle/>
                        <a:p>
                          <a:pPr algn="ctr" latinLnBrk="1" hangingPunct="0">
                            <a:lnSpc>
                              <a:spcPct val="130000"/>
                            </a:lnSpc>
                          </a:pP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𝐴</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30000"/>
                            </a:lnSpc>
                          </a:pP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240</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30000"/>
                            </a:lnSpc>
                          </a:pP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20</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30000"/>
                            </a:lnSpc>
                          </a:pP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260</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r>
                  <a:tr h="435166">
                    <a:tc>
                      <a:txBody>
                        <a:bodyPr/>
                        <a:lstStyle/>
                        <a:p>
                          <a:pPr algn="ctr" latinLnBrk="1" hangingPunct="0">
                            <a:lnSpc>
                              <a:spcPct val="130000"/>
                            </a:lnSpc>
                          </a:pP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𝐵</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30000"/>
                            </a:lnSpc>
                          </a:pP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210</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30000"/>
                            </a:lnSpc>
                          </a:pP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30</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30000"/>
                            </a:lnSpc>
                          </a:pP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240</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r>
                  <a:tr h="435356">
                    <a:tc>
                      <a:txBody>
                        <a:bodyPr/>
                        <a:lstStyle/>
                        <a:p>
                          <a:pPr algn="ctr" latinLnBrk="1" hangingPunct="0">
                            <a:lnSpc>
                              <a:spcPct val="130000"/>
                            </a:lnSpc>
                          </a:pP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合计</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30000"/>
                            </a:lnSpc>
                          </a:pP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450</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30000"/>
                            </a:lnSpc>
                          </a:pP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50</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30000"/>
                            </a:lnSpc>
                          </a:pP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500</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r>
                </a:tbl>
              </a:graphicData>
            </a:graphic>
          </p:graphicFrame>
        </mc:Choice>
        <mc:Fallback xmlns="">
          <p:graphicFrame>
            <p:nvGraphicFramePr>
              <p:cNvPr id="46" name="QO_6_AS.60_3#7fb43eae6?colgroup=5,11,8,8&amp;vbadefaultcenterpage=1&amp;parentnodeid=eeb1a00f2&amp;vbahtmlprocessed=1"/>
              <p:cNvGraphicFramePr>
                <a:graphicFrameLocks noGrp="1"/>
              </p:cNvGraphicFramePr>
              <p:nvPr/>
            </p:nvGraphicFramePr>
            <p:xfrm>
              <a:off x="502920" y="2243532"/>
              <a:ext cx="11137392" cy="1741044"/>
            </p:xfrm>
            <a:graphic>
              <a:graphicData uri="http://schemas.openxmlformats.org/drawingml/2006/table">
                <a:tbl>
                  <a:tblPr/>
                  <a:tblGrid>
                    <a:gridCol w="1911096"/>
                    <a:gridCol w="3666744"/>
                    <a:gridCol w="2779776"/>
                    <a:gridCol w="2779776"/>
                  </a:tblGrid>
                  <a:tr h="435356">
                    <a:tc>
                      <a:txBody>
                        <a:bodyPr/>
                        <a:lstStyle/>
                        <a:p>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30000"/>
                            </a:lnSpc>
                          </a:pP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准点班次数</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30000"/>
                            </a:lnSpc>
                          </a:pP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未准点班次数</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30000"/>
                            </a:lnSpc>
                          </a:pP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合计</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r>
                  <a:tr h="474980">
                    <a:tc>
                      <a:txBody>
                        <a:bodyPr/>
                        <a:lstStyle/>
                        <a:p>
                          <a:endParaRPr lang="zh-CN"/>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blipFill>
                          <a:blip r:embed="rId1"/>
                        </a:blipFill>
                      </a:tcPr>
                    </a:tc>
                    <a:tc>
                      <a:txBody>
                        <a:bodyPr/>
                        <a:lstStyle/>
                        <a:p>
                          <a:pPr algn="ctr" latinLnBrk="1" hangingPunct="0">
                            <a:lnSpc>
                              <a:spcPct val="130000"/>
                            </a:lnSpc>
                          </a:pP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240</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30000"/>
                            </a:lnSpc>
                          </a:pP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20</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30000"/>
                            </a:lnSpc>
                          </a:pP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260</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r>
                  <a:tr h="474980">
                    <a:tc>
                      <a:txBody>
                        <a:bodyPr/>
                        <a:lstStyle/>
                        <a:p>
                          <a:endParaRPr lang="zh-CN"/>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blipFill>
                          <a:blip r:embed="rId1"/>
                        </a:blipFill>
                      </a:tcPr>
                    </a:tc>
                    <a:tc>
                      <a:txBody>
                        <a:bodyPr/>
                        <a:lstStyle/>
                        <a:p>
                          <a:pPr algn="ctr" latinLnBrk="1" hangingPunct="0">
                            <a:lnSpc>
                              <a:spcPct val="130000"/>
                            </a:lnSpc>
                          </a:pP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210</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30000"/>
                            </a:lnSpc>
                          </a:pP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30</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30000"/>
                            </a:lnSpc>
                          </a:pP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240</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r>
                  <a:tr h="435356">
                    <a:tc>
                      <a:txBody>
                        <a:bodyPr/>
                        <a:lstStyle/>
                        <a:p>
                          <a:pPr algn="ctr" latinLnBrk="1" hangingPunct="0">
                            <a:lnSpc>
                              <a:spcPct val="130000"/>
                            </a:lnSpc>
                          </a:pP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合计</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30000"/>
                            </a:lnSpc>
                          </a:pP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450</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30000"/>
                            </a:lnSpc>
                          </a:pP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50</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30000"/>
                            </a:lnSpc>
                          </a:pP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500</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r>
                </a:tbl>
              </a:graphicData>
            </a:graphic>
          </p:graphicFrame>
        </mc:Fallback>
      </mc:AlternateContent>
      <mc:AlternateContent xmlns:mc="http://schemas.openxmlformats.org/markup-compatibility/2006">
        <mc:Choice xmlns:a14="http://schemas.microsoft.com/office/drawing/2010/main" Requires="a14">
          <p:sp>
            <p:nvSpPr>
              <p:cNvPr id="4" name="QO_6_AS.60_4#7fb43eae6?vbadefaultcenterpage=1&amp;parentnodeid=eeb1a00f2&amp;vbahtmlprocessed=1&amp;bbb=1&amp;hasbroken=1"/>
              <p:cNvSpPr/>
              <p:nvPr/>
            </p:nvSpPr>
            <p:spPr>
              <a:xfrm>
                <a:off x="502920" y="4123132"/>
                <a:ext cx="11183112" cy="1402144"/>
              </a:xfrm>
              <a:prstGeom prst="rect">
                <a:avLst/>
              </a:prstGeom>
              <a:noFill/>
            </p:spPr>
            <p:txBody>
              <a:bodyPr wrap="none" lIns="0" tIns="0" rIns="0" bIns="0" rtlCol="0" anchor="t"/>
              <a:lstStyle/>
              <a:p>
                <a:pPr algn="l" latinLnBrk="1">
                  <a:lnSpc>
                    <a:spcPct val="150000"/>
                  </a:lnSpc>
                </a:pPr>
                <a14:m>
                  <m:oMath xmlns:m="http://schemas.openxmlformats.org/officeDocument/2006/math">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𝐾</m:t>
                        </m:r>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f>
                      <m:f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fPr>
                      <m:num>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𝑛</m:t>
                        </m:r>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𝑎𝑑</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𝑏𝑐</m:t>
                                </m:r>
                              </m:e>
                            </m:d>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num>
                      <m:den>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𝑎</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𝑏</m:t>
                            </m:r>
                          </m:e>
                        </m:d>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𝑐</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𝑑</m:t>
                            </m:r>
                          </m:e>
                        </m:d>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𝑎</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𝑐</m:t>
                            </m:r>
                          </m:e>
                        </m:d>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𝑏</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𝑑</m:t>
                            </m:r>
                          </m:e>
                        </m:d>
                      </m:den>
                    </m:f>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f>
                      <m:f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fPr>
                      <m:num>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500</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240</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30</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210</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20</m:t>
                                </m:r>
                              </m:e>
                            </m:d>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num>
                      <m:den>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260</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240</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450</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50</m:t>
                        </m:r>
                      </m:den>
                    </m:f>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3</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205</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&gt;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706</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FF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，根据临界值表可</a:t>
                </a:r>
                <a:endPar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endParaRPr>
              </a:p>
              <a:p>
                <a:pPr latinLnBrk="1">
                  <a:lnSpc>
                    <a:spcPct val="150000"/>
                  </a:lnSpc>
                </a:pP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知</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，有</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90</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的把握认为甲、乙两城之间的长途客车是否准点与客车所属公司有关.</a:t>
                </a:r>
                <a:endParaRPr lang="en-US" altLang="zh-CN" sz="100" dirty="0"/>
              </a:p>
            </p:txBody>
          </p:sp>
        </mc:Choice>
        <mc:Fallback>
          <p:sp>
            <p:nvSpPr>
              <p:cNvPr id="4" name="QO_6_AS.60_4#7fb43eae6?vbadefaultcenterpage=1&amp;parentnodeid=eeb1a00f2&amp;vbahtmlprocessed=1&amp;bbb=1&amp;hasbroken=1"/>
              <p:cNvSpPr>
                <a:spLocks noRot="1" noChangeAspect="1" noMove="1" noResize="1" noEditPoints="1" noAdjustHandles="1" noChangeArrowheads="1" noChangeShapeType="1" noTextEdit="1"/>
              </p:cNvSpPr>
              <p:nvPr/>
            </p:nvSpPr>
            <p:spPr>
              <a:xfrm>
                <a:off x="502920" y="4123132"/>
                <a:ext cx="11183112" cy="1402144"/>
              </a:xfrm>
              <a:prstGeom prst="rect">
                <a:avLst/>
              </a:prstGeom>
              <a:blipFill rotWithShape="1">
                <a:blip r:embed="rId2"/>
                <a:stretch>
                  <a:fillRect t="-5" r="1" b="-3251"/>
                </a:stretch>
              </a:blipFill>
            </p:spPr>
            <p:txBody>
              <a:bodyPr/>
              <a:lstStyle/>
              <a:p>
                <a:r>
                  <a:rPr lang="zh-CN" altLang="en-US">
                    <a:noFill/>
                  </a:rPr>
                  <a:t> </a:t>
                </a:r>
              </a:p>
            </p:txBody>
          </p:sp>
        </mc:Fallback>
      </mc:AlternateContent>
    </p:spTree>
  </p:cSld>
  <p:clrMapOvr>
    <a:masterClrMapping/>
  </p:clrMapOvr>
  <p:transition>
    <p:split dir="in"/>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bg/>
                                          </p:spTgt>
                                        </p:tgtEl>
                                        <p:attrNameLst>
                                          <p:attrName>style.visibility</p:attrName>
                                        </p:attrNameLst>
                                      </p:cBhvr>
                                      <p:to>
                                        <p:strVal val="visible"/>
                                      </p:to>
                                    </p:set>
                                    <p:animEffect transition="in" filter="wipe(left)">
                                      <p:cBhvr>
                                        <p:cTn id="7" dur="500"/>
                                        <p:tgtEl>
                                          <p:spTgt spid="2">
                                            <p:bg/>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
                                            <p:txEl>
                                              <p:pRg st="0" end="0"/>
                                            </p:txEl>
                                          </p:spTgt>
                                        </p:tgtEl>
                                        <p:attrNameLst>
                                          <p:attrName>style.visibility</p:attrName>
                                        </p:attrNameLst>
                                      </p:cBhvr>
                                      <p:to>
                                        <p:strVal val="visible"/>
                                      </p:to>
                                    </p:set>
                                    <p:animEffect transition="in" filter="wipe(left)">
                                      <p:cBhvr>
                                        <p:cTn id="10" dur="500"/>
                                        <p:tgtEl>
                                          <p:spTgt spid="2">
                                            <p:txEl>
                                              <p:pRg st="0" end="0"/>
                                            </p:txEl>
                                          </p:spTgt>
                                        </p:tgtEl>
                                      </p:cBhvr>
                                    </p:animEffect>
                                  </p:childTnLst>
                                </p:cTn>
                              </p:par>
                              <p:par>
                                <p:cTn id="11" presetID="22" presetClass="entr" presetSubtype="8" fill="hold" nodeType="withEffect">
                                  <p:stCondLst>
                                    <p:cond delay="0"/>
                                  </p:stCondLst>
                                  <p:childTnLst>
                                    <p:set>
                                      <p:cBhvr>
                                        <p:cTn id="12" dur="1" fill="hold">
                                          <p:stCondLst>
                                            <p:cond delay="0"/>
                                          </p:stCondLst>
                                        </p:cTn>
                                        <p:tgtEl>
                                          <p:spTgt spid="46"/>
                                        </p:tgtEl>
                                        <p:attrNameLst>
                                          <p:attrName>style.visibility</p:attrName>
                                        </p:attrNameLst>
                                      </p:cBhvr>
                                      <p:to>
                                        <p:strVal val="visible"/>
                                      </p:to>
                                    </p:set>
                                    <p:animEffect transition="in" filter="wipe(left)">
                                      <p:cBhvr>
                                        <p:cTn id="13" dur="500"/>
                                        <p:tgtEl>
                                          <p:spTgt spid="46"/>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4">
                                            <p:bg/>
                                          </p:spTgt>
                                        </p:tgtEl>
                                        <p:attrNameLst>
                                          <p:attrName>style.visibility</p:attrName>
                                        </p:attrNameLst>
                                      </p:cBhvr>
                                      <p:to>
                                        <p:strVal val="visible"/>
                                      </p:to>
                                    </p:set>
                                    <p:animEffect transition="in" filter="wipe(left)">
                                      <p:cBhvr>
                                        <p:cTn id="16" dur="500"/>
                                        <p:tgtEl>
                                          <p:spTgt spid="4">
                                            <p:bg/>
                                          </p:spTgt>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animEffect transition="in" filter="wipe(left)">
                                      <p:cBhvr>
                                        <p:cTn id="19" dur="500"/>
                                        <p:tgtEl>
                                          <p:spTgt spid="4">
                                            <p:txEl>
                                              <p:pRg st="0" end="0"/>
                                            </p:txEl>
                                          </p:spTgt>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4">
                                            <p:txEl>
                                              <p:pRg st="1" end="1"/>
                                            </p:txEl>
                                          </p:spTgt>
                                        </p:tgtEl>
                                        <p:attrNameLst>
                                          <p:attrName>style.visibility</p:attrName>
                                        </p:attrNameLst>
                                      </p:cBhvr>
                                      <p:to>
                                        <p:strVal val="visible"/>
                                      </p:to>
                                    </p:set>
                                    <p:animEffect transition="in" filter="wipe(left)">
                                      <p:cBhvr>
                                        <p:cTn id="22" dur="5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build="p"/>
      <p:bldP spid="4" grpId="0" animBg="1"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ransition>
    <p:split dir="in"/>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P_3_BD#17ce42f65?colgroup=2,6,12,6,5&amp;vbadefaultcenterpage=1&amp;parentnodeid=0d1616dab&amp;vbahtmlprocessed=1&amp;bbb=1&amp;hasbroken=1"/>
          <p:cNvGraphicFramePr>
            <a:graphicFrameLocks noGrp="1"/>
          </p:cNvGraphicFramePr>
          <p:nvPr/>
        </p:nvGraphicFramePr>
        <p:xfrm>
          <a:off x="502920" y="2266185"/>
          <a:ext cx="11146536" cy="3248152"/>
        </p:xfrm>
        <a:graphic>
          <a:graphicData uri="http://schemas.openxmlformats.org/drawingml/2006/table">
            <a:tbl>
              <a:tblPr/>
              <a:tblGrid>
                <a:gridCol w="877824"/>
                <a:gridCol w="2231136"/>
                <a:gridCol w="3913632"/>
                <a:gridCol w="2231136"/>
                <a:gridCol w="1892808"/>
              </a:tblGrid>
              <a:tr h="904621">
                <a:tc>
                  <a:txBody>
                    <a:bodyPr/>
                    <a:lstStyle/>
                    <a:p>
                      <a:pPr marL="0" indent="0" algn="ctr" latinLnBrk="1" hangingPunct="0">
                        <a:lnSpc>
                          <a:spcPct val="130000"/>
                        </a:lnSpc>
                      </a:pPr>
                      <a:r>
                        <a:rPr lang="en-US" altLang="zh-CN" sz="2400" b="1"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考点</a:t>
                      </a:r>
                      <a:endParaRPr lang="en-US" altLang="zh-CN" sz="2400" b="1"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endParaRPr>
                    </a:p>
                    <a:p>
                      <a:pPr marL="0" lvl="0" indent="0" algn="ctr" latinLnBrk="1" hangingPunct="0">
                        <a:lnSpc>
                          <a:spcPct val="130000"/>
                        </a:lnSpc>
                      </a:pPr>
                      <a:r>
                        <a:rPr lang="en-US" altLang="zh-CN" sz="2400" b="1"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考向</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30000"/>
                        </a:lnSpc>
                      </a:pPr>
                      <a:r>
                        <a:rPr lang="en-US" altLang="zh-CN" sz="2400" b="1"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课标要求</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30000"/>
                        </a:lnSpc>
                      </a:pPr>
                      <a:r>
                        <a:rPr lang="en-US" altLang="zh-CN" sz="2400" b="1"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真题印证</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30000"/>
                        </a:lnSpc>
                      </a:pPr>
                      <a:r>
                        <a:rPr lang="en-US" altLang="zh-CN" sz="2400" b="1"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考频热度</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30000"/>
                        </a:lnSpc>
                      </a:pPr>
                      <a:r>
                        <a:rPr lang="en-US" altLang="zh-CN" sz="2400" b="1"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核心素养</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r>
              <a:tr h="2337308">
                <a:tc>
                  <a:txBody>
                    <a:bodyPr/>
                    <a:lstStyle/>
                    <a:p>
                      <a:pPr marL="0" indent="0" algn="ctr" latinLnBrk="1" hangingPunct="0">
                        <a:lnSpc>
                          <a:spcPct val="130000"/>
                        </a:lnSpc>
                      </a:pP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命题</a:t>
                      </a:r>
                      <a:endPar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endParaRPr>
                    </a:p>
                    <a:p>
                      <a:pPr marL="0" indent="0" algn="ctr" latinLnBrk="1" hangingPunct="0">
                        <a:lnSpc>
                          <a:spcPct val="130000"/>
                        </a:lnSpc>
                      </a:pP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分析</a:t>
                      </a:r>
                      <a:endPar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endParaRPr>
                    </a:p>
                    <a:p>
                      <a:pPr marL="0" lvl="0" indent="0" algn="ctr" latinLnBrk="1" hangingPunct="0">
                        <a:lnSpc>
                          <a:spcPct val="130000"/>
                        </a:lnSpc>
                      </a:pP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预测</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gridSpan="4">
                  <a:txBody>
                    <a:bodyPr/>
                    <a:lstStyle/>
                    <a:p>
                      <a:pPr marL="0" indent="0" algn="l"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从近几年高考的情况来看，对回归分析和独立性检验的考查比较频繁</a:t>
                      </a: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，一般</a:t>
                      </a:r>
                      <a:endPar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endParaRPr>
                    </a:p>
                    <a:p>
                      <a:pPr marL="0" indent="0" algn="l" latinLnBrk="1" hangingPunct="0">
                        <a:lnSpc>
                          <a:spcPct val="130000"/>
                        </a:lnSpc>
                      </a:pP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以解答题的形式出现</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，预测2025年高考还会延续近几年高考的命题特点</a:t>
                      </a: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，特</a:t>
                      </a:r>
                      <a:endPar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endParaRPr>
                    </a:p>
                    <a:p>
                      <a:pPr marL="0" indent="0" algn="l" latinLnBrk="1" hangingPunct="0">
                        <a:lnSpc>
                          <a:spcPct val="130000"/>
                        </a:lnSpc>
                      </a:pP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别是以社会现实问题为背景并与概率相结合的统计、统计案例的综合题是今</a:t>
                      </a:r>
                      <a:endPar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endParaRPr>
                    </a:p>
                    <a:p>
                      <a:pPr marL="0" indent="0" algn="l" latinLnBrk="1" hangingPunct="0">
                        <a:lnSpc>
                          <a:spcPct val="130000"/>
                        </a:lnSpc>
                      </a:pP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后命题的重点与难点</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.本基础课易设置多选题，所以在复习备考中</a:t>
                      </a: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，要注意</a:t>
                      </a:r>
                      <a:endPar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endParaRPr>
                    </a:p>
                    <a:p>
                      <a:pPr marL="0" lvl="0" indent="0" algn="l" latinLnBrk="1" hangingPunct="0">
                        <a:lnSpc>
                          <a:spcPct val="130000"/>
                        </a:lnSpc>
                      </a:pP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对多选题的训练</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，做到科学全面备考</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hMerge="1">
                  <a:tcPr/>
                </a:tc>
                <a:tc hMerge="1">
                  <a:tcPr/>
                </a:tc>
                <a:tc hMerge="1">
                  <a:tcPr/>
                </a:tc>
              </a:tr>
            </a:tbl>
          </a:graphicData>
        </a:graphic>
      </p:graphicFrame>
      <p:sp>
        <p:nvSpPr>
          <p:cNvPr id="3" name="P_3_BD#17ce42f65?colgroup=2,6,12,6,5&amp;vbadefaultcenterpage=1&amp;parentnodeid=0d1616dab&amp;vbahtmlprocessed=1&amp;bbb=1&amp;hasbroken=1"/>
          <p:cNvSpPr txBox="1"/>
          <p:nvPr/>
        </p:nvSpPr>
        <p:spPr>
          <a:xfrm>
            <a:off x="9109456" y="1637885"/>
            <a:ext cx="2540000" cy="495520"/>
          </a:xfrm>
          <a:prstGeom prst="rect">
            <a:avLst/>
          </a:prstGeom>
          <a:noFill/>
        </p:spPr>
        <p:txBody>
          <a:bodyPr vert="horz" lIns="0" tIns="0" rIns="0" bIns="0" rtlCol="0">
            <a:spAutoFit/>
          </a:bodyPr>
          <a:lstStyle/>
          <a:p>
            <a:pPr algn="r">
              <a:lnSpc>
                <a:spcPct val="150000"/>
              </a:lnSpc>
            </a:pPr>
            <a:r>
              <a:rPr lang="zh-CN" altLang="en-US" sz="2400">
                <a:latin typeface="Times New Roman" panose="02020603050405020304" pitchFamily="34" charset="0"/>
              </a:rPr>
              <a:t>续表</a:t>
            </a:r>
            <a:endParaRPr lang="zh-CN" altLang="en-US" sz="2400">
              <a:latin typeface="Times New Roman" panose="02020603050405020304" pitchFamily="34" charset="0"/>
            </a:endParaRPr>
          </a:p>
        </p:txBody>
      </p:sp>
    </p:spTree>
  </p:cSld>
  <p:clrMapOvr>
    <a:masterClrMapping/>
  </p:clrMapOvr>
  <p:transition>
    <p:split dir="in"/>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_3_BD#f3123b8e8.fixed?vbadefaultcenterpage=1&amp;parentnodeid=0d1616dab&amp;vbahtmlprocessed=1"/>
          <p:cNvSpPr/>
          <p:nvPr/>
        </p:nvSpPr>
        <p:spPr>
          <a:xfrm>
            <a:off x="283464" y="2779776"/>
            <a:ext cx="11594592" cy="722376"/>
          </a:xfrm>
          <a:prstGeom prst="rect">
            <a:avLst/>
          </a:prstGeom>
          <a:noFill/>
        </p:spPr>
        <p:txBody>
          <a:bodyPr wrap="square" lIns="0" tIns="0" rIns="0" bIns="0" rtlCol="0" anchor="ctr"/>
          <a:lstStyle/>
          <a:p>
            <a:pPr algn="ctr" latinLnBrk="1">
              <a:lnSpc>
                <a:spcPct val="100000"/>
              </a:lnSpc>
            </a:pPr>
            <a:r>
              <a:rPr lang="en-US" altLang="zh-CN" sz="4400" b="1"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基础知识·诊断</a:t>
            </a:r>
            <a:endParaRPr lang="en-US" altLang="zh-CN" sz="4400" dirty="0"/>
          </a:p>
        </p:txBody>
      </p:sp>
      <p:pic>
        <p:nvPicPr>
          <p:cNvPr id="3" name="C_3#f3123b8e8.fixed?vbadefaultcenterpage=1&amp;parentnodeid=0d1616dab&amp;vbahtmlprocessed=1" descr="preencoded.png"/>
          <p:cNvPicPr>
            <a:picLocks noChangeAspect="1"/>
          </p:cNvPicPr>
          <p:nvPr/>
        </p:nvPicPr>
        <p:blipFill>
          <a:blip r:embed="rId1"/>
          <a:stretch>
            <a:fillRect/>
          </a:stretch>
        </p:blipFill>
        <p:spPr>
          <a:xfrm>
            <a:off x="1261872" y="3575304"/>
            <a:ext cx="9756648" cy="82296"/>
          </a:xfrm>
          <a:prstGeom prst="rect">
            <a:avLst/>
          </a:prstGeom>
        </p:spPr>
      </p:pic>
    </p:spTree>
  </p:cSld>
  <p:clrMapOvr>
    <a:masterClrMapping/>
  </p:clrMapOvr>
  <p:transition>
    <p:split dir="in"/>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_4_BD#0888707e8?vbadefaultcenterpage=1&amp;parentnodeid=f3123b8e8&amp;vbahtmlprocessed=1" descr="preencoded.png"/>
          <p:cNvPicPr>
            <a:picLocks noChangeAspect="1"/>
          </p:cNvPicPr>
          <p:nvPr>
            <p:custDataLst>
              <p:tags r:id="rId1"/>
            </p:custDataLst>
          </p:nvPr>
        </p:nvPicPr>
        <p:blipFill>
          <a:blip r:embed="rId2"/>
          <a:stretch>
            <a:fillRect/>
          </a:stretch>
        </p:blipFill>
        <p:spPr>
          <a:xfrm>
            <a:off x="3898773" y="818230"/>
            <a:ext cx="4562856" cy="530352"/>
          </a:xfrm>
          <a:prstGeom prst="rect">
            <a:avLst/>
          </a:prstGeom>
        </p:spPr>
      </p:pic>
      <p:graphicFrame>
        <p:nvGraphicFramePr>
          <p:cNvPr id="3" name="对象 2"/>
          <p:cNvGraphicFramePr>
            <a:graphicFrameLocks noChangeAspect="1"/>
          </p:cNvGraphicFramePr>
          <p:nvPr>
            <p:custDataLst>
              <p:tags r:id="rId3"/>
            </p:custDataLst>
          </p:nvPr>
        </p:nvGraphicFramePr>
        <p:xfrm>
          <a:off x="954088" y="1414463"/>
          <a:ext cx="10117138" cy="4995862"/>
        </p:xfrm>
        <a:graphic>
          <a:graphicData uri="http://schemas.openxmlformats.org/presentationml/2006/ole">
            <mc:AlternateContent xmlns:mc="http://schemas.openxmlformats.org/markup-compatibility/2006">
              <mc:Choice xmlns:v="urn:schemas-microsoft-com:vml" Requires="v">
                <p:oleObj spid="_x0000_s1320" name="文档" r:id="rId4" imgW="11438890" imgH="5690870" progId="Word.Document.12">
                  <p:embed/>
                </p:oleObj>
              </mc:Choice>
              <mc:Fallback>
                <p:oleObj name="文档" r:id="rId4" imgW="11438890" imgH="5690870" progId="Word.Document.12">
                  <p:embed/>
                  <p:pic>
                    <p:nvPicPr>
                      <p:cNvPr id="0" name="对象 5"/>
                      <p:cNvPicPr>
                        <a:picLocks noChangeAspect="1" noChangeArrowheads="1"/>
                      </p:cNvPicPr>
                      <p:nvPr/>
                    </p:nvPicPr>
                    <p:blipFill>
                      <a:blip r:embed="rId5"/>
                      <a:srcRect/>
                      <a:stretch>
                        <a:fillRect/>
                      </a:stretch>
                    </p:blipFill>
                    <p:spPr bwMode="auto">
                      <a:xfrm>
                        <a:off x="954088" y="1414463"/>
                        <a:ext cx="10117138" cy="4995862"/>
                      </a:xfrm>
                      <a:prstGeom prst="rect">
                        <a:avLst/>
                      </a:prstGeom>
                      <a:noFill/>
                      <a:ln>
                        <a:noFill/>
                      </a:ln>
                    </p:spPr>
                  </p:pic>
                </p:oleObj>
              </mc:Fallback>
            </mc:AlternateContent>
          </a:graphicData>
        </a:graphic>
      </p:graphicFrame>
      <p:sp>
        <p:nvSpPr>
          <p:cNvPr id="10" name="文本框 9"/>
          <p:cNvSpPr txBox="1"/>
          <p:nvPr>
            <p:custDataLst>
              <p:tags r:id="rId6"/>
            </p:custDataLst>
          </p:nvPr>
        </p:nvSpPr>
        <p:spPr>
          <a:xfrm>
            <a:off x="1382395" y="2908300"/>
            <a:ext cx="1162050" cy="460375"/>
          </a:xfrm>
          <a:prstGeom prst="rect">
            <a:avLst/>
          </a:prstGeom>
          <a:noFill/>
        </p:spPr>
        <p:txBody>
          <a:bodyPr wrap="square" rtlCol="0">
            <a:spAutoFit/>
          </a:bodyPr>
          <a:p>
            <a:r>
              <a:rPr lang="zh-CN" altLang="en-US" sz="2400">
                <a:solidFill>
                  <a:srgbClr val="FF0000"/>
                </a:solidFill>
                <a:latin typeface="微软雅黑" panose="020B0503020204020204" pitchFamily="34" charset="-122"/>
                <a:ea typeface="微软雅黑" panose="020B0503020204020204" pitchFamily="34" charset="-122"/>
              </a:rPr>
              <a:t>散点图</a:t>
            </a:r>
            <a:endParaRPr lang="zh-CN" altLang="en-US" sz="2400">
              <a:solidFill>
                <a:srgbClr val="FF0000"/>
              </a:solidFill>
              <a:latin typeface="微软雅黑" panose="020B0503020204020204" pitchFamily="34" charset="-122"/>
              <a:ea typeface="微软雅黑" panose="020B0503020204020204" pitchFamily="34" charset="-122"/>
            </a:endParaRPr>
          </a:p>
        </p:txBody>
      </p:sp>
      <p:sp>
        <p:nvSpPr>
          <p:cNvPr id="9" name="文本框 8"/>
          <p:cNvSpPr txBox="1"/>
          <p:nvPr>
            <p:custDataLst>
              <p:tags r:id="rId7"/>
            </p:custDataLst>
          </p:nvPr>
        </p:nvSpPr>
        <p:spPr>
          <a:xfrm>
            <a:off x="8015605" y="2908300"/>
            <a:ext cx="1412240" cy="460375"/>
          </a:xfrm>
          <a:prstGeom prst="rect">
            <a:avLst/>
          </a:prstGeom>
          <a:noFill/>
        </p:spPr>
        <p:txBody>
          <a:bodyPr wrap="square" rtlCol="0">
            <a:spAutoFit/>
          </a:bodyPr>
          <a:p>
            <a:r>
              <a:rPr lang="zh-CN" altLang="en-US" sz="2400">
                <a:solidFill>
                  <a:srgbClr val="FF0000"/>
                </a:solidFill>
                <a:latin typeface="微软雅黑" panose="020B0503020204020204" pitchFamily="34" charset="-122"/>
                <a:ea typeface="微软雅黑" panose="020B0503020204020204" pitchFamily="34" charset="-122"/>
              </a:rPr>
              <a:t>成对数据</a:t>
            </a:r>
            <a:endParaRPr lang="zh-CN" altLang="en-US" sz="2400">
              <a:solidFill>
                <a:srgbClr val="FF0000"/>
              </a:solidFill>
              <a:latin typeface="微软雅黑" panose="020B0503020204020204" pitchFamily="34" charset="-122"/>
              <a:ea typeface="微软雅黑" panose="020B0503020204020204" pitchFamily="34" charset="-122"/>
            </a:endParaRPr>
          </a:p>
        </p:txBody>
      </p:sp>
      <p:sp>
        <p:nvSpPr>
          <p:cNvPr id="11" name="文本框 10"/>
          <p:cNvSpPr txBox="1"/>
          <p:nvPr>
            <p:custDataLst>
              <p:tags r:id="rId8"/>
            </p:custDataLst>
          </p:nvPr>
        </p:nvSpPr>
        <p:spPr>
          <a:xfrm>
            <a:off x="9427845" y="3916680"/>
            <a:ext cx="1412240" cy="460375"/>
          </a:xfrm>
          <a:prstGeom prst="rect">
            <a:avLst/>
          </a:prstGeom>
          <a:noFill/>
        </p:spPr>
        <p:txBody>
          <a:bodyPr wrap="square" rtlCol="0">
            <a:spAutoFit/>
          </a:bodyPr>
          <a:p>
            <a:r>
              <a:rPr lang="zh-CN" altLang="en-US" sz="2400">
                <a:solidFill>
                  <a:srgbClr val="FF0000"/>
                </a:solidFill>
                <a:latin typeface="微软雅黑" panose="020B0503020204020204" pitchFamily="34" charset="-122"/>
                <a:ea typeface="微软雅黑" panose="020B0503020204020204" pitchFamily="34" charset="-122"/>
              </a:rPr>
              <a:t>曲线拟合</a:t>
            </a:r>
            <a:endParaRPr lang="zh-CN" altLang="en-US" sz="2400">
              <a:solidFill>
                <a:srgbClr val="FF0000"/>
              </a:solidFill>
              <a:latin typeface="微软雅黑" panose="020B0503020204020204" pitchFamily="34" charset="-122"/>
              <a:ea typeface="微软雅黑" panose="020B0503020204020204" pitchFamily="34" charset="-122"/>
            </a:endParaRPr>
          </a:p>
        </p:txBody>
      </p:sp>
      <p:sp>
        <p:nvSpPr>
          <p:cNvPr id="12" name="文本框 11"/>
          <p:cNvSpPr txBox="1"/>
          <p:nvPr>
            <p:custDataLst>
              <p:tags r:id="rId9"/>
            </p:custDataLst>
          </p:nvPr>
        </p:nvSpPr>
        <p:spPr>
          <a:xfrm>
            <a:off x="7288530" y="5010785"/>
            <a:ext cx="1412240" cy="460375"/>
          </a:xfrm>
          <a:prstGeom prst="rect">
            <a:avLst/>
          </a:prstGeom>
          <a:noFill/>
        </p:spPr>
        <p:txBody>
          <a:bodyPr wrap="square" rtlCol="0">
            <a:spAutoFit/>
          </a:bodyPr>
          <a:p>
            <a:r>
              <a:rPr lang="zh-CN" altLang="en-US" sz="2400">
                <a:solidFill>
                  <a:srgbClr val="FF0000"/>
                </a:solidFill>
                <a:latin typeface="微软雅黑" panose="020B0503020204020204" pitchFamily="34" charset="-122"/>
                <a:ea typeface="微软雅黑" panose="020B0503020204020204" pitchFamily="34" charset="-122"/>
              </a:rPr>
              <a:t>直线拟合</a:t>
            </a:r>
            <a:endParaRPr lang="zh-CN" altLang="en-US" sz="2400">
              <a:solidFill>
                <a:srgbClr val="FF0000"/>
              </a:solidFill>
              <a:latin typeface="微软雅黑" panose="020B0503020204020204" pitchFamily="34" charset="-122"/>
              <a:ea typeface="微软雅黑" panose="020B0503020204020204" pitchFamily="34" charset="-122"/>
            </a:endParaRPr>
          </a:p>
        </p:txBody>
      </p:sp>
    </p:spTree>
  </p:cSld>
  <p:clrMapOvr>
    <a:masterClrMapping/>
  </p:clrMapOvr>
  <p:transition>
    <p:split dir="in"/>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down)">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wipe(down)">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wipe(down)">
                                      <p:cBhvr>
                                        <p:cTn id="2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9" grpId="0"/>
      <p:bldP spid="11" grpId="0"/>
      <p:bldP spid="1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对象 2"/>
          <p:cNvGraphicFramePr>
            <a:graphicFrameLocks noChangeAspect="1"/>
          </p:cNvGraphicFramePr>
          <p:nvPr>
            <p:custDataLst>
              <p:tags r:id="rId1"/>
            </p:custDataLst>
          </p:nvPr>
        </p:nvGraphicFramePr>
        <p:xfrm>
          <a:off x="944245" y="1737995"/>
          <a:ext cx="10078085" cy="3886835"/>
        </p:xfrm>
        <a:graphic>
          <a:graphicData uri="http://schemas.openxmlformats.org/presentationml/2006/ole">
            <mc:AlternateContent xmlns:mc="http://schemas.openxmlformats.org/markup-compatibility/2006">
              <mc:Choice xmlns:v="urn:schemas-microsoft-com:vml" Requires="v">
                <p:oleObj spid="_x0000_s175110" name="文档" r:id="rId2" imgW="11399520" imgH="4427220" progId="Word.Document.12">
                  <p:embed/>
                </p:oleObj>
              </mc:Choice>
              <mc:Fallback>
                <p:oleObj name="文档" r:id="rId2" imgW="11399520" imgH="4427220" progId="Word.Document.12">
                  <p:embed/>
                  <p:pic>
                    <p:nvPicPr>
                      <p:cNvPr id="0" name="图片 175109"/>
                      <p:cNvPicPr>
                        <a:picLocks noChangeAspect="1" noChangeArrowheads="1"/>
                      </p:cNvPicPr>
                      <p:nvPr/>
                    </p:nvPicPr>
                    <p:blipFill>
                      <a:blip r:embed="rId3"/>
                      <a:srcRect/>
                      <a:stretch>
                        <a:fillRect/>
                      </a:stretch>
                    </p:blipFill>
                    <p:spPr bwMode="auto">
                      <a:xfrm>
                        <a:off x="944245" y="1737995"/>
                        <a:ext cx="10078085" cy="3886835"/>
                      </a:xfrm>
                      <a:prstGeom prst="rect">
                        <a:avLst/>
                      </a:prstGeom>
                      <a:noFill/>
                      <a:ln>
                        <a:noFill/>
                      </a:ln>
                    </p:spPr>
                  </p:pic>
                </p:oleObj>
              </mc:Fallback>
            </mc:AlternateContent>
          </a:graphicData>
        </a:graphic>
      </p:graphicFrame>
    </p:spTree>
  </p:cSld>
  <p:clrMapOvr>
    <a:masterClrMapping/>
  </p:clrMapOvr>
  <p:transition>
    <p:split dir="in"/>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对象 1"/>
          <p:cNvGraphicFramePr>
            <a:graphicFrameLocks noChangeAspect="1"/>
          </p:cNvGraphicFramePr>
          <p:nvPr>
            <p:custDataLst>
              <p:tags r:id="rId1"/>
            </p:custDataLst>
          </p:nvPr>
        </p:nvGraphicFramePr>
        <p:xfrm>
          <a:off x="805498" y="1275557"/>
          <a:ext cx="10279380" cy="4958715"/>
        </p:xfrm>
        <a:graphic>
          <a:graphicData uri="http://schemas.openxmlformats.org/presentationml/2006/ole">
            <mc:AlternateContent xmlns:mc="http://schemas.openxmlformats.org/markup-compatibility/2006">
              <mc:Choice xmlns:v="urn:schemas-microsoft-com:vml" Requires="v">
                <p:oleObj spid="_x0000_s86218" name="文档" r:id="rId2" imgW="9128760" imgH="4427220" progId="Word.Document.12">
                  <p:embed/>
                </p:oleObj>
              </mc:Choice>
              <mc:Fallback>
                <p:oleObj name="文档" r:id="rId2" imgW="9128760" imgH="4427220" progId="Word.Document.12">
                  <p:embed/>
                  <p:pic>
                    <p:nvPicPr>
                      <p:cNvPr id="0" name="图片 86208"/>
                      <p:cNvPicPr>
                        <a:picLocks noChangeAspect="1" noChangeArrowheads="1"/>
                      </p:cNvPicPr>
                      <p:nvPr/>
                    </p:nvPicPr>
                    <p:blipFill>
                      <a:blip r:embed="rId3"/>
                      <a:srcRect/>
                      <a:stretch>
                        <a:fillRect/>
                      </a:stretch>
                    </p:blipFill>
                    <p:spPr bwMode="auto">
                      <a:xfrm>
                        <a:off x="805498" y="1275557"/>
                        <a:ext cx="10279380" cy="4958715"/>
                      </a:xfrm>
                      <a:prstGeom prst="rect">
                        <a:avLst/>
                      </a:prstGeom>
                      <a:noFill/>
                      <a:ln>
                        <a:noFill/>
                      </a:ln>
                    </p:spPr>
                  </p:pic>
                </p:oleObj>
              </mc:Fallback>
            </mc:AlternateContent>
          </a:graphicData>
        </a:graphic>
      </p:graphicFrame>
      <p:sp>
        <p:nvSpPr>
          <p:cNvPr id="4" name="文本框 3"/>
          <p:cNvSpPr txBox="1"/>
          <p:nvPr>
            <p:custDataLst>
              <p:tags r:id="rId4"/>
            </p:custDataLst>
          </p:nvPr>
        </p:nvSpPr>
        <p:spPr>
          <a:xfrm>
            <a:off x="5391150" y="3587115"/>
            <a:ext cx="1121410" cy="460375"/>
          </a:xfrm>
          <a:prstGeom prst="rect">
            <a:avLst/>
          </a:prstGeom>
          <a:noFill/>
        </p:spPr>
        <p:txBody>
          <a:bodyPr wrap="square" rtlCol="0">
            <a:spAutoFit/>
          </a:bodyPr>
          <a:p>
            <a:r>
              <a:rPr lang="zh-CN" altLang="en-US" sz="2400">
                <a:solidFill>
                  <a:srgbClr val="FF0000"/>
                </a:solidFill>
                <a:latin typeface="微软雅黑" panose="020B0503020204020204" pitchFamily="34" charset="-122"/>
                <a:ea typeface="微软雅黑" panose="020B0503020204020204" pitchFamily="34" charset="-122"/>
              </a:rPr>
              <a:t>正相关</a:t>
            </a:r>
            <a:endParaRPr lang="zh-CN" altLang="en-US" sz="2400">
              <a:solidFill>
                <a:srgbClr val="FF0000"/>
              </a:solidFill>
              <a:latin typeface="微软雅黑" panose="020B0503020204020204" pitchFamily="34" charset="-122"/>
              <a:ea typeface="微软雅黑" panose="020B0503020204020204" pitchFamily="34" charset="-122"/>
            </a:endParaRPr>
          </a:p>
        </p:txBody>
      </p:sp>
      <p:sp>
        <p:nvSpPr>
          <p:cNvPr id="5" name="文本框 4"/>
          <p:cNvSpPr txBox="1"/>
          <p:nvPr>
            <p:custDataLst>
              <p:tags r:id="rId5"/>
            </p:custDataLst>
          </p:nvPr>
        </p:nvSpPr>
        <p:spPr>
          <a:xfrm>
            <a:off x="1268730" y="4120515"/>
            <a:ext cx="1121410" cy="460375"/>
          </a:xfrm>
          <a:prstGeom prst="rect">
            <a:avLst/>
          </a:prstGeom>
          <a:noFill/>
        </p:spPr>
        <p:txBody>
          <a:bodyPr wrap="square" rtlCol="0">
            <a:spAutoFit/>
          </a:bodyPr>
          <a:p>
            <a:r>
              <a:rPr lang="zh-CN" altLang="en-US" sz="2400">
                <a:solidFill>
                  <a:srgbClr val="FF0000"/>
                </a:solidFill>
                <a:latin typeface="微软雅黑" panose="020B0503020204020204" pitchFamily="34" charset="-122"/>
                <a:ea typeface="微软雅黑" panose="020B0503020204020204" pitchFamily="34" charset="-122"/>
              </a:rPr>
              <a:t>负相关</a:t>
            </a:r>
            <a:endParaRPr lang="zh-CN" altLang="en-US" sz="2400">
              <a:solidFill>
                <a:srgbClr val="FF0000"/>
              </a:solidFill>
              <a:latin typeface="微软雅黑" panose="020B0503020204020204" pitchFamily="34" charset="-122"/>
              <a:ea typeface="微软雅黑" panose="020B0503020204020204" pitchFamily="34" charset="-122"/>
            </a:endParaRPr>
          </a:p>
        </p:txBody>
      </p:sp>
      <p:sp>
        <p:nvSpPr>
          <p:cNvPr id="7" name="文本框 6"/>
          <p:cNvSpPr txBox="1"/>
          <p:nvPr>
            <p:custDataLst>
              <p:tags r:id="rId6"/>
            </p:custDataLst>
          </p:nvPr>
        </p:nvSpPr>
        <p:spPr>
          <a:xfrm>
            <a:off x="9900285" y="4580890"/>
            <a:ext cx="554990" cy="460375"/>
          </a:xfrm>
          <a:prstGeom prst="rect">
            <a:avLst/>
          </a:prstGeom>
          <a:noFill/>
        </p:spPr>
        <p:txBody>
          <a:bodyPr wrap="square" rtlCol="0">
            <a:spAutoFit/>
          </a:bodyPr>
          <a:p>
            <a:r>
              <a:rPr lang="zh-CN" altLang="en-US" sz="2400">
                <a:solidFill>
                  <a:srgbClr val="FF0000"/>
                </a:solidFill>
                <a:latin typeface="微软雅黑" panose="020B0503020204020204" pitchFamily="34" charset="-122"/>
                <a:ea typeface="微软雅黑" panose="020B0503020204020204" pitchFamily="34" charset="-122"/>
              </a:rPr>
              <a:t>强</a:t>
            </a:r>
            <a:endParaRPr lang="zh-CN" altLang="en-US" sz="2400">
              <a:solidFill>
                <a:srgbClr val="FF0000"/>
              </a:solidFill>
              <a:latin typeface="微软雅黑" panose="020B0503020204020204" pitchFamily="34" charset="-122"/>
              <a:ea typeface="微软雅黑" panose="020B0503020204020204" pitchFamily="34" charset="-122"/>
            </a:endParaRPr>
          </a:p>
        </p:txBody>
      </p:sp>
      <p:sp>
        <p:nvSpPr>
          <p:cNvPr id="10" name="文本框 9"/>
          <p:cNvSpPr txBox="1"/>
          <p:nvPr>
            <p:custDataLst>
              <p:tags r:id="rId7"/>
            </p:custDataLst>
          </p:nvPr>
        </p:nvSpPr>
        <p:spPr>
          <a:xfrm>
            <a:off x="8749030" y="5270500"/>
            <a:ext cx="545465" cy="460375"/>
          </a:xfrm>
          <a:prstGeom prst="rect">
            <a:avLst/>
          </a:prstGeom>
          <a:noFill/>
        </p:spPr>
        <p:txBody>
          <a:bodyPr wrap="square" rtlCol="0">
            <a:spAutoFit/>
          </a:bodyPr>
          <a:p>
            <a:r>
              <a:rPr lang="zh-CN" altLang="en-US" sz="2400">
                <a:solidFill>
                  <a:srgbClr val="FF0000"/>
                </a:solidFill>
                <a:latin typeface="微软雅黑" panose="020B0503020204020204" pitchFamily="34" charset="-122"/>
                <a:ea typeface="微软雅黑" panose="020B0503020204020204" pitchFamily="34" charset="-122"/>
              </a:rPr>
              <a:t>弱</a:t>
            </a:r>
            <a:endParaRPr lang="zh-CN" altLang="en-US" sz="2400">
              <a:solidFill>
                <a:srgbClr val="FF0000"/>
              </a:solidFill>
              <a:latin typeface="微软雅黑" panose="020B0503020204020204" pitchFamily="34" charset="-122"/>
              <a:ea typeface="微软雅黑" panose="020B0503020204020204" pitchFamily="34" charset="-122"/>
            </a:endParaRPr>
          </a:p>
        </p:txBody>
      </p:sp>
    </p:spTree>
  </p:cSld>
  <p:clrMapOvr>
    <a:masterClrMapping/>
  </p:clrMapOvr>
  <p:transition>
    <p:split dir="in"/>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down)">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down)">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wipe(down)">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7" grpId="0"/>
      <p:bldP spid="10" grpId="0"/>
    </p:bldLst>
  </p:timing>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6.xml><?xml version="1.0" encoding="utf-8"?>
<p:tagLst xmlns:p="http://schemas.openxmlformats.org/presentationml/2006/main">
  <p:tag name="KSO_WM_BEAUTIFY_FLAG" val=""/>
</p:tagLst>
</file>

<file path=ppt/tags/tag17.xml><?xml version="1.0" encoding="utf-8"?>
<p:tagLst xmlns:p="http://schemas.openxmlformats.org/presentationml/2006/main">
  <p:tag name="KSO_WM_BEAUTIFY_FLAG" val=""/>
</p:tagLst>
</file>

<file path=ppt/tags/tag18.xml><?xml version="1.0" encoding="utf-8"?>
<p:tagLst xmlns:p="http://schemas.openxmlformats.org/presentationml/2006/main">
  <p:tag name="commondata" val="eyJoZGlkIjoiMDZiMTU1MDljNDlhODY1MWYwNDk4MjYwNjJlNDA3ZTQifQ=="/>
</p:tagLst>
</file>

<file path=ppt/tags/tag2.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heme/theme1.xml><?xml version="1.0" encoding="utf-8"?>
<a:theme xmlns:a="http://schemas.openxmlformats.org/drawingml/2006/mai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8659</Words>
  <Application>WPS 演示</Application>
  <PresentationFormat>宽屏</PresentationFormat>
  <Paragraphs>757</Paragraphs>
  <Slides>49</Slides>
  <Notes>46</Notes>
  <HiddenSlides>0</HiddenSlides>
  <MMClips>0</MMClips>
  <ScaleCrop>false</ScaleCrop>
  <HeadingPairs>
    <vt:vector size="8" baseType="variant">
      <vt:variant>
        <vt:lpstr>已用的字体</vt:lpstr>
      </vt:variant>
      <vt:variant>
        <vt:i4>12</vt:i4>
      </vt:variant>
      <vt:variant>
        <vt:lpstr>主题</vt:lpstr>
      </vt:variant>
      <vt:variant>
        <vt:i4>1</vt:i4>
      </vt:variant>
      <vt:variant>
        <vt:lpstr>嵌入 OLE 服务器</vt:lpstr>
      </vt:variant>
      <vt:variant>
        <vt:i4>5</vt:i4>
      </vt:variant>
      <vt:variant>
        <vt:lpstr>幻灯片标题</vt:lpstr>
      </vt:variant>
      <vt:variant>
        <vt:i4>49</vt:i4>
      </vt:variant>
    </vt:vector>
  </HeadingPairs>
  <TitlesOfParts>
    <vt:vector size="67" baseType="lpstr">
      <vt:lpstr>Arial</vt:lpstr>
      <vt:lpstr>宋体</vt:lpstr>
      <vt:lpstr>Wingdings</vt:lpstr>
      <vt:lpstr>Times New Roman</vt:lpstr>
      <vt:lpstr>微软雅黑</vt:lpstr>
      <vt:lpstr>Times New Roman</vt:lpstr>
      <vt:lpstr>宋体</vt:lpstr>
      <vt:lpstr>Cambria Math</vt:lpstr>
      <vt:lpstr>Arial Unicode MS</vt:lpstr>
      <vt:lpstr>等线</vt:lpstr>
      <vt:lpstr>华文细黑</vt:lpstr>
      <vt:lpstr>Calibri</vt:lpstr>
      <vt:lpstr/>
      <vt:lpstr>Word.Document.12</vt:lpstr>
      <vt:lpstr>Word.Document.12</vt:lpstr>
      <vt:lpstr>Word.Document.12</vt:lpstr>
      <vt:lpstr>Word.Document.12</vt:lpstr>
      <vt:lpstr>Word.Document.12</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
  <cp:lastModifiedBy>Mr.Lee</cp:lastModifiedBy>
  <cp:revision>10</cp:revision>
  <dcterms:created xsi:type="dcterms:W3CDTF">2023-12-21T11:27:00Z</dcterms:created>
  <dcterms:modified xsi:type="dcterms:W3CDTF">2024-01-12T02:24:52Z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078869F518AD4406A25995C79C14C0C2_12</vt:lpwstr>
  </property>
  <property fmtid="{D5CDD505-2E9C-101B-9397-08002B2CF9AE}" pid="3" name="KSOProductBuildVer">
    <vt:lpwstr>2052-12.1.0.16250</vt:lpwstr>
  </property>
</Properties>
</file>